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jpeg" ContentType="image/jpeg"/>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notesSlides/notesSlide9.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ph type="sldImg"/>
          </p:nvPr>
        </p:nvSpPr>
        <p:spPr>
          <a:prstGeom prst="rect">
            <a:avLst/>
          </a:prstGeom>
        </p:spPr>
        <p:txBody>
          <a:bodyPr/>
          <a:lstStyle/>
          <a:p>
            <a:pPr lvl="0"/>
          </a:p>
        </p:txBody>
      </p:sp>
      <p:sp>
        <p:nvSpPr>
          <p:cNvPr id="30" name="Shape 30"/>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It’s hard to imagine functioning in today’s society without access to credit.  America’s average credit card debt is $9,000.  Many individuals fall victim to some of the pitfalls associated with credit cards. </a:t>
            </a:r>
            <a:endParaRPr sz="1200">
              <a:latin typeface="Arial"/>
              <a:ea typeface="Arial"/>
              <a:cs typeface="Arial"/>
              <a:sym typeface="Arial"/>
            </a:endParaRPr>
          </a:p>
          <a:p>
            <a:pPr lvl="1" marL="457200" indent="0" defTabSz="914400">
              <a:lnSpc>
                <a:spcPct val="100000"/>
              </a:lnSpc>
              <a:spcBef>
                <a:spcPts val="400"/>
              </a:spcBef>
              <a:buSzPct val="100000"/>
              <a:buChar char="•"/>
              <a:defRPr sz="1800"/>
            </a:pPr>
            <a:r>
              <a:rPr sz="1200">
                <a:latin typeface="Arial"/>
                <a:ea typeface="Arial"/>
                <a:cs typeface="Arial"/>
                <a:sym typeface="Arial"/>
              </a:rPr>
              <a:t>Teaser Rates -  credit card companies will typically offer low introductory interest rates to attract new customers, but these rates typically last for only a few months and then jump as high as 20%.</a:t>
            </a:r>
            <a:endParaRPr sz="1200">
              <a:latin typeface="Arial"/>
              <a:ea typeface="Arial"/>
              <a:cs typeface="Arial"/>
              <a:sym typeface="Arial"/>
            </a:endParaRPr>
          </a:p>
          <a:p>
            <a:pPr lvl="1" marL="457200" indent="0" defTabSz="914400">
              <a:lnSpc>
                <a:spcPct val="100000"/>
              </a:lnSpc>
              <a:spcBef>
                <a:spcPts val="400"/>
              </a:spcBef>
              <a:buSzPct val="100000"/>
              <a:buChar char="•"/>
              <a:defRPr sz="1800"/>
            </a:pPr>
            <a:r>
              <a:rPr sz="1200">
                <a:latin typeface="Arial"/>
                <a:ea typeface="Arial"/>
                <a:cs typeface="Arial"/>
                <a:sym typeface="Arial"/>
              </a:rPr>
              <a:t>Cash Rewards - Department stores always try and offer you their own credit cards. Some of these cards have deals like cash rewards after spending a certain amount or store discounts, but they typically have high interest rates, making the deals not worth it in the end.</a:t>
            </a: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So, how do you not fall victim to credit card pitfalls?  You are here tonight to obtain financial education, which gives you power to make wise decisions.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sldImg"/>
          </p:nvPr>
        </p:nvSpPr>
        <p:spPr>
          <a:prstGeom prst="rect">
            <a:avLst/>
          </a:prstGeom>
        </p:spPr>
        <p:txBody>
          <a:bodyPr/>
          <a:lstStyle/>
          <a:p>
            <a:pPr lvl="0"/>
          </a:p>
        </p:txBody>
      </p:sp>
      <p:sp>
        <p:nvSpPr>
          <p:cNvPr id="41" name="Shape 41"/>
          <p:cNvSpPr/>
          <p:nvPr>
            <p:ph type="body" sz="quarter" idx="1"/>
          </p:nvPr>
        </p:nvSpPr>
        <p:spPr>
          <a:prstGeom prst="rect">
            <a:avLst/>
          </a:prstGeom>
        </p:spPr>
        <p:txBody>
          <a:bodyPr/>
          <a:lstStyle/>
          <a:p>
            <a:pPr lvl="1" indent="457200" defTabSz="914400">
              <a:lnSpc>
                <a:spcPct val="100000"/>
              </a:lnSpc>
              <a:spcBef>
                <a:spcPts val="400"/>
              </a:spcBef>
              <a:defRPr sz="1800"/>
            </a:pPr>
            <a:r>
              <a:rPr sz="1200">
                <a:latin typeface="Arial"/>
                <a:ea typeface="Arial"/>
                <a:cs typeface="Arial"/>
                <a:sym typeface="Arial"/>
              </a:rPr>
              <a:t>Image: http://www.myfico.com/HelpCenter/FICOScores/</a:t>
            </a:r>
            <a:endParaRPr sz="1200">
              <a:latin typeface="Arial"/>
              <a:ea typeface="Arial"/>
              <a:cs typeface="Arial"/>
              <a:sym typeface="Arial"/>
            </a:endParaRPr>
          </a:p>
          <a:p>
            <a:pPr lvl="1" indent="457200" defTabSz="914400">
              <a:lnSpc>
                <a:spcPct val="100000"/>
              </a:lnSpc>
              <a:spcBef>
                <a:spcPts val="400"/>
              </a:spcBef>
              <a:defRPr sz="1800"/>
            </a:pPr>
            <a:endParaRPr sz="1200">
              <a:latin typeface="Arial"/>
              <a:ea typeface="Arial"/>
              <a:cs typeface="Arial"/>
              <a:sym typeface="Arial"/>
            </a:endParaRPr>
          </a:p>
          <a:p>
            <a:pPr lvl="1" marL="457200" indent="0" defTabSz="914400">
              <a:lnSpc>
                <a:spcPct val="100000"/>
              </a:lnSpc>
              <a:spcBef>
                <a:spcPts val="400"/>
              </a:spcBef>
              <a:buSzPct val="100000"/>
              <a:buChar char="•"/>
              <a:defRPr sz="1800"/>
            </a:pPr>
            <a:endParaRPr sz="1200">
              <a:latin typeface="Arial"/>
              <a:ea typeface="Arial"/>
              <a:cs typeface="Arial"/>
              <a:sym typeface="Arial"/>
            </a:endParaRPr>
          </a:p>
          <a:p>
            <a:pPr lvl="0" defTabSz="914400">
              <a:lnSpc>
                <a:spcPct val="100000"/>
              </a:lnSpc>
              <a:spcBef>
                <a:spcPts val="400"/>
              </a:spcBef>
              <a:buSzPct val="100000"/>
              <a:buChar char="•"/>
              <a:defRPr sz="1800"/>
            </a:pP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sldImg"/>
          </p:nvPr>
        </p:nvSpPr>
        <p:spPr>
          <a:prstGeom prst="rect">
            <a:avLst/>
          </a:prstGeom>
        </p:spPr>
        <p:txBody>
          <a:bodyPr/>
          <a:lstStyle/>
          <a:p>
            <a:pPr lvl="0"/>
          </a:p>
        </p:txBody>
      </p:sp>
      <p:sp>
        <p:nvSpPr>
          <p:cNvPr id="65" name="Shape 65"/>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/Figures: http://www.myfico.com/HelpCenter/FICOScores/   &gt;Accessed 7/17/2010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lvl="0"/>
          </a:p>
        </p:txBody>
      </p:sp>
      <p:sp>
        <p:nvSpPr>
          <p:cNvPr id="72" name="Shape 72"/>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Iamge from http://fortunewatch.com/wp-content/uploads/2007/11/fico_score.gif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sldImg"/>
          </p:nvPr>
        </p:nvSpPr>
        <p:spPr>
          <a:prstGeom prst="rect">
            <a:avLst/>
          </a:prstGeom>
        </p:spPr>
        <p:txBody>
          <a:bodyPr/>
          <a:lstStyle/>
          <a:p>
            <a:pPr lvl="0"/>
          </a:p>
        </p:txBody>
      </p:sp>
      <p:sp>
        <p:nvSpPr>
          <p:cNvPr id="79" name="Shape 79"/>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No, not diamonds…</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Image: http://www.fairloanrate.com/wp-content/uploads/2009/04/4cs-of-credit.gif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sldImg"/>
          </p:nvPr>
        </p:nvSpPr>
        <p:spPr>
          <a:prstGeom prst="rect">
            <a:avLst/>
          </a:prstGeom>
        </p:spPr>
        <p:txBody>
          <a:bodyPr/>
          <a:lstStyle/>
          <a:p>
            <a:pPr lvl="0"/>
          </a:p>
        </p:txBody>
      </p:sp>
      <p:sp>
        <p:nvSpPr>
          <p:cNvPr id="95" name="Shape 95"/>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Image accessed at http://www.trackerboats.com/buy-now/buyNowBig.jpg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lvl="0"/>
          </a:p>
        </p:txBody>
      </p:sp>
      <p:sp>
        <p:nvSpPr>
          <p:cNvPr id="113" name="Shape 113"/>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Link to Chart : http://www.calculatedriskblog.com/2009/03/february-pce-and-personal-saving-rate.html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lvl="0"/>
          </a:p>
        </p:txBody>
      </p:sp>
      <p:sp>
        <p:nvSpPr>
          <p:cNvPr id="120" name="Shape 120"/>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Image: https://www.cia.gov/library/publications/the-world-factbook/flags/us-lgflag.gif</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Numbers: www.usdebtclock.org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lvl="0"/>
          </a:p>
        </p:txBody>
      </p:sp>
      <p:sp>
        <p:nvSpPr>
          <p:cNvPr id="277" name="Shape 277"/>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Image: http://www.trackpracticeplans.com/trackshoes-small.jpg</a:t>
            </a:r>
            <a:endParaRPr sz="1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1.png"/><Relationship Id="rId5" Type="http://schemas.openxmlformats.org/officeDocument/2006/relationships/image" Target="../media/image12.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nnualcreditreport.com/" TargetMode="Externa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4.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ftc.gov/os/statutes/fcra.htm" TargetMode="Externa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jpe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 name="image.png"/>
          <p:cNvPicPr/>
          <p:nvPr/>
        </p:nvPicPr>
        <p:blipFill>
          <a:blip r:embed="rId2">
            <a:extLst/>
          </a:blip>
          <a:stretch>
            <a:fillRect/>
          </a:stretch>
        </p:blipFill>
        <p:spPr>
          <a:xfrm>
            <a:off x="0" y="1676400"/>
            <a:ext cx="9144000" cy="3005138"/>
          </a:xfrm>
          <a:prstGeom prst="rect">
            <a:avLst/>
          </a:prstGeom>
          <a:ln w="12700">
            <a:miter lim="400000"/>
          </a:ln>
        </p:spPr>
      </p:pic>
      <p:pic>
        <p:nvPicPr>
          <p:cNvPr id="9" name="CClogo_color.jpg" descr="CClogo_color"/>
          <p:cNvPicPr/>
          <p:nvPr/>
        </p:nvPicPr>
        <p:blipFill>
          <a:blip r:embed="rId3">
            <a:extLst/>
          </a:blip>
          <a:stretch>
            <a:fillRect/>
          </a:stretch>
        </p:blipFill>
        <p:spPr>
          <a:xfrm>
            <a:off x="4572000" y="0"/>
            <a:ext cx="4572000" cy="1409700"/>
          </a:xfrm>
          <a:prstGeom prst="rect">
            <a:avLst/>
          </a:prstGeom>
          <a:ln w="12700">
            <a:miter lim="400000"/>
          </a:ln>
        </p:spPr>
      </p:pic>
      <p:sp>
        <p:nvSpPr>
          <p:cNvPr id="10" name="Shape 10"/>
          <p:cNvSpPr/>
          <p:nvPr/>
        </p:nvSpPr>
        <p:spPr>
          <a:xfrm>
            <a:off x="4648200" y="1219200"/>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b="1" sz="1400">
                <a:solidFill>
                  <a:srgbClr val="B8673A"/>
                </a:solidFill>
              </a:defRPr>
            </a:lvl1pPr>
          </a:lstStyle>
          <a:p>
            <a:pPr lvl="0">
              <a:defRPr b="0" sz="1800">
                <a:solidFill>
                  <a:srgbClr val="000000"/>
                </a:solidFill>
              </a:defRPr>
            </a:pPr>
            <a:r>
              <a:rPr b="1" sz="1400">
                <a:solidFill>
                  <a:srgbClr val="B8673A"/>
                </a:solidFill>
              </a:rPr>
              <a:t>Financial Education</a:t>
            </a:r>
          </a:p>
        </p:txBody>
      </p:sp>
      <p:sp>
        <p:nvSpPr>
          <p:cNvPr id="11" name="Shape 11"/>
          <p:cNvSpPr/>
          <p:nvPr/>
        </p:nvSpPr>
        <p:spPr>
          <a:xfrm>
            <a:off x="2133600" y="4648200"/>
            <a:ext cx="6096000" cy="10212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pPr>
            <a:r>
              <a:rPr b="1" i="1">
                <a:solidFill>
                  <a:srgbClr val="008000"/>
                </a:solidFill>
              </a:rPr>
              <a:t>A bank is a place that will lend you money if you can prove that you don't need it.</a:t>
            </a:r>
            <a:r>
              <a:rPr b="1">
                <a:solidFill>
                  <a:srgbClr val="008000"/>
                </a:solidFill>
              </a:rPr>
              <a:t> </a:t>
            </a:r>
            <a:endParaRPr b="1" sz="3200">
              <a:solidFill>
                <a:srgbClr val="008000"/>
              </a:solidFill>
            </a:endParaRPr>
          </a:p>
          <a:p>
            <a:pPr lvl="0" algn="r">
              <a:spcBef>
                <a:spcPts val="1000"/>
              </a:spcBef>
            </a:pPr>
            <a:r>
              <a:rPr b="1">
                <a:solidFill>
                  <a:srgbClr val="008000"/>
                </a:solidFill>
              </a:rPr>
              <a:t>~Bob Hope</a:t>
            </a:r>
            <a:r>
              <a:rPr>
                <a:solidFill>
                  <a:srgbClr val="008000"/>
                </a:solidFill>
              </a:rPr>
              <a:t> </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idx="4294967295"/>
          </p:nvPr>
        </p:nvSpPr>
        <p:spPr>
          <a:xfrm>
            <a:off x="1219200" y="304800"/>
            <a:ext cx="3505200" cy="27733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800">
                <a:solidFill>
                  <a:srgbClr val="B8673A"/>
                </a:solidFill>
                <a:latin typeface="Arial Black"/>
                <a:ea typeface="Arial Black"/>
                <a:cs typeface="Arial Black"/>
                <a:sym typeface="Arial Black"/>
              </a:rPr>
              <a:t>July 12, 2010</a:t>
            </a:r>
            <a:br>
              <a:rPr sz="2800">
                <a:solidFill>
                  <a:srgbClr val="B8673A"/>
                </a:solidFill>
                <a:latin typeface="Arial Black"/>
                <a:ea typeface="Arial Black"/>
                <a:cs typeface="Arial Black"/>
                <a:sym typeface="Arial Black"/>
              </a:rPr>
            </a:br>
            <a:br>
              <a:rPr sz="2800">
                <a:solidFill>
                  <a:srgbClr val="B8673A"/>
                </a:solidFill>
                <a:latin typeface="Arial Black"/>
                <a:ea typeface="Arial Black"/>
                <a:cs typeface="Arial Black"/>
                <a:sym typeface="Arial Black"/>
              </a:rPr>
            </a:br>
            <a:br>
              <a:rPr sz="2800">
                <a:solidFill>
                  <a:srgbClr val="B8673A"/>
                </a:solidFill>
                <a:latin typeface="Arial Black"/>
                <a:ea typeface="Arial Black"/>
                <a:cs typeface="Arial Black"/>
                <a:sym typeface="Arial Black"/>
              </a:rPr>
            </a:br>
            <a:r>
              <a:rPr sz="2000">
                <a:solidFill>
                  <a:srgbClr val="B8673A"/>
                </a:solidFill>
                <a:latin typeface="Arial Black"/>
                <a:ea typeface="Arial Black"/>
                <a:cs typeface="Arial Black"/>
                <a:sym typeface="Arial Black"/>
              </a:rPr>
              <a:t>Pre and Post Recession Comparison</a:t>
            </a:r>
            <a:br>
              <a:rPr sz="2000">
                <a:solidFill>
                  <a:srgbClr val="B8673A"/>
                </a:solidFill>
                <a:latin typeface="Arial Black"/>
                <a:ea typeface="Arial Black"/>
                <a:cs typeface="Arial Black"/>
                <a:sym typeface="Arial Black"/>
              </a:rPr>
            </a:br>
          </a:p>
        </p:txBody>
      </p:sp>
      <p:pic>
        <p:nvPicPr>
          <p:cNvPr id="52" name="08.jpg" descr="08"/>
          <p:cNvPicPr/>
          <p:nvPr/>
        </p:nvPicPr>
        <p:blipFill>
          <a:blip r:embed="rId2">
            <a:extLst/>
          </a:blip>
          <a:stretch>
            <a:fillRect/>
          </a:stretch>
        </p:blipFill>
        <p:spPr>
          <a:xfrm>
            <a:off x="5548312" y="-228600"/>
            <a:ext cx="3595688" cy="7086600"/>
          </a:xfrm>
          <a:prstGeom prst="rect">
            <a:avLst/>
          </a:prstGeom>
          <a:ln w="12700">
            <a:miter lim="400000"/>
          </a:ln>
        </p:spPr>
      </p:pic>
      <p:sp>
        <p:nvSpPr>
          <p:cNvPr id="53" name="Shape 53"/>
          <p:cNvSpPr/>
          <p:nvPr/>
        </p:nvSpPr>
        <p:spPr>
          <a:xfrm>
            <a:off x="27432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Today’s Mortgage Rates:</a:t>
            </a:r>
          </a:p>
        </p:txBody>
      </p:sp>
      <p:sp>
        <p:nvSpPr>
          <p:cNvPr id="56" name="Shape 56"/>
          <p:cNvSpPr/>
          <p:nvPr>
            <p:ph type="body" idx="4294967295"/>
          </p:nvPr>
        </p:nvSpPr>
        <p:spPr>
          <a:xfrm>
            <a:off x="1828800" y="1600200"/>
            <a:ext cx="6858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3200">
                <a:solidFill>
                  <a:srgbClr val="000066"/>
                </a:solidFill>
              </a:rPr>
              <a:t>30 Year Fixed </a:t>
            </a:r>
            <a:r>
              <a:rPr sz="2000">
                <a:solidFill>
                  <a:srgbClr val="000066"/>
                </a:solidFill>
              </a:rPr>
              <a:t>(as of 7/16/2010)</a:t>
            </a:r>
            <a:endParaRPr sz="2000">
              <a:solidFill>
                <a:srgbClr val="000066"/>
              </a:solidFill>
            </a:endParaRPr>
          </a:p>
          <a:p>
            <a:pPr lvl="0">
              <a:buSzTx/>
              <a:buNone/>
              <a:defRPr sz="1800"/>
            </a:pPr>
            <a:endParaRPr sz="2000">
              <a:solidFill>
                <a:srgbClr val="000066"/>
              </a:solidFill>
            </a:endParaRPr>
          </a:p>
          <a:p>
            <a:pPr lvl="0" marL="214312" indent="-214312">
              <a:spcBef>
                <a:spcPts val="400"/>
              </a:spcBef>
              <a:buClr>
                <a:srgbClr val="000066"/>
              </a:buClr>
              <a:buChar char="•"/>
              <a:defRPr sz="1800"/>
            </a:pPr>
            <a:r>
              <a:rPr sz="2000">
                <a:solidFill>
                  <a:srgbClr val="000066"/>
                </a:solidFill>
              </a:rPr>
              <a:t>Zion’s – 4.50%</a:t>
            </a:r>
            <a:endParaRPr sz="2000">
              <a:solidFill>
                <a:srgbClr val="000066"/>
              </a:solidFill>
            </a:endParaRPr>
          </a:p>
          <a:p>
            <a:pPr lvl="0" marL="214312" indent="-214312">
              <a:spcBef>
                <a:spcPts val="400"/>
              </a:spcBef>
              <a:buClr>
                <a:srgbClr val="000066"/>
              </a:buClr>
              <a:buChar char="•"/>
              <a:defRPr sz="1800"/>
            </a:pPr>
            <a:r>
              <a:rPr sz="2000">
                <a:solidFill>
                  <a:srgbClr val="000066"/>
                </a:solidFill>
              </a:rPr>
              <a:t>AFCU – 4.625%</a:t>
            </a:r>
            <a:endParaRPr sz="2000">
              <a:solidFill>
                <a:srgbClr val="000066"/>
              </a:solidFill>
            </a:endParaRPr>
          </a:p>
          <a:p>
            <a:pPr lvl="0" marL="214312" indent="-214312">
              <a:spcBef>
                <a:spcPts val="400"/>
              </a:spcBef>
              <a:buClr>
                <a:srgbClr val="000066"/>
              </a:buClr>
              <a:buChar char="•"/>
              <a:defRPr sz="1800"/>
            </a:pPr>
            <a:r>
              <a:rPr sz="2000">
                <a:solidFill>
                  <a:srgbClr val="000066"/>
                </a:solidFill>
              </a:rPr>
              <a:t>MACU – 4.50%</a:t>
            </a:r>
            <a:endParaRPr sz="2000">
              <a:solidFill>
                <a:srgbClr val="000066"/>
              </a:solidFill>
            </a:endParaRPr>
          </a:p>
          <a:p>
            <a:pPr lvl="0" marL="214312" indent="-214312">
              <a:spcBef>
                <a:spcPts val="400"/>
              </a:spcBef>
              <a:buClr>
                <a:srgbClr val="000066"/>
              </a:buClr>
              <a:buChar char="•"/>
              <a:defRPr sz="1800"/>
            </a:pPr>
            <a:r>
              <a:rPr sz="2000">
                <a:solidFill>
                  <a:srgbClr val="000066"/>
                </a:solidFill>
              </a:rPr>
              <a:t>Wells Fargo – 4.625%</a:t>
            </a:r>
            <a:endParaRPr sz="2000">
              <a:solidFill>
                <a:srgbClr val="000066"/>
              </a:solidFill>
            </a:endParaRPr>
          </a:p>
          <a:p>
            <a:pPr lvl="0" marL="214312" indent="-214312">
              <a:spcBef>
                <a:spcPts val="400"/>
              </a:spcBef>
              <a:buClr>
                <a:srgbClr val="000066"/>
              </a:buClr>
              <a:buChar char="•"/>
              <a:defRPr sz="1800"/>
            </a:pPr>
            <a:r>
              <a:rPr sz="2000">
                <a:solidFill>
                  <a:srgbClr val="000066"/>
                </a:solidFill>
              </a:rPr>
              <a:t>Chase – 4.875%</a:t>
            </a:r>
            <a:endParaRPr sz="2000">
              <a:solidFill>
                <a:srgbClr val="000066"/>
              </a:solidFill>
            </a:endParaRPr>
          </a:p>
          <a:p>
            <a:pPr lvl="0" marL="214312" indent="-214312">
              <a:spcBef>
                <a:spcPts val="400"/>
              </a:spcBef>
              <a:buClr>
                <a:srgbClr val="000066"/>
              </a:buClr>
              <a:buChar char="•"/>
              <a:defRPr sz="1800"/>
            </a:pPr>
            <a:r>
              <a:rPr sz="2000">
                <a:solidFill>
                  <a:srgbClr val="000066"/>
                </a:solidFill>
              </a:rPr>
              <a:t>CitiMortgage – 4.75%</a:t>
            </a:r>
            <a:endParaRPr sz="2000">
              <a:solidFill>
                <a:srgbClr val="000066"/>
              </a:solidFill>
            </a:endParaRPr>
          </a:p>
          <a:p>
            <a:pPr lvl="0" marL="214312" indent="-214312">
              <a:spcBef>
                <a:spcPts val="400"/>
              </a:spcBef>
              <a:buClr>
                <a:srgbClr val="000066"/>
              </a:buClr>
              <a:buChar char="•"/>
              <a:defRPr sz="1800"/>
            </a:pPr>
            <a:r>
              <a:rPr sz="2000">
                <a:solidFill>
                  <a:srgbClr val="000066"/>
                </a:solidFill>
              </a:rPr>
              <a:t>Bank of America – 4.875%</a:t>
            </a:r>
            <a:endParaRPr sz="2000">
              <a:solidFill>
                <a:srgbClr val="000066"/>
              </a:solidFill>
            </a:endParaRPr>
          </a:p>
          <a:p>
            <a:pPr lvl="0">
              <a:buClr>
                <a:srgbClr val="000066"/>
              </a:buClr>
              <a:buChar char="•"/>
              <a:defRPr sz="1800"/>
            </a:pPr>
            <a:endParaRPr sz="3200">
              <a:solidFill>
                <a:srgbClr val="000066"/>
              </a:solidFill>
            </a:endParaRPr>
          </a:p>
          <a:p>
            <a:pPr lvl="0">
              <a:spcBef>
                <a:spcPts val="500"/>
              </a:spcBef>
              <a:buSzTx/>
              <a:buNone/>
              <a:defRPr sz="1800"/>
            </a:pPr>
            <a:r>
              <a:rPr i="1" sz="2400">
                <a:solidFill>
                  <a:srgbClr val="000066"/>
                </a:solidFill>
              </a:rPr>
              <a:t>Closing and other costs not factored in (approx.)</a:t>
            </a:r>
          </a:p>
        </p:txBody>
      </p:sp>
      <p:sp>
        <p:nvSpPr>
          <p:cNvPr id="57" name="Shape 57"/>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32104">
              <a:defRPr sz="3640">
                <a:solidFill>
                  <a:srgbClr val="B8673A"/>
                </a:solidFill>
                <a:latin typeface="Arial Black"/>
                <a:ea typeface="Arial Black"/>
                <a:cs typeface="Arial Black"/>
                <a:sym typeface="Arial Black"/>
              </a:defRPr>
            </a:lvl1pPr>
          </a:lstStyle>
          <a:p>
            <a:pPr lvl="0">
              <a:defRPr sz="1800">
                <a:solidFill>
                  <a:srgbClr val="000000"/>
                </a:solidFill>
              </a:defRPr>
            </a:pPr>
            <a:r>
              <a:rPr sz="3640">
                <a:solidFill>
                  <a:srgbClr val="B8673A"/>
                </a:solidFill>
              </a:rPr>
              <a:t>Who can qualify for that Rate…?</a:t>
            </a:r>
          </a:p>
        </p:txBody>
      </p:sp>
      <p:sp>
        <p:nvSpPr>
          <p:cNvPr id="60" name="Shape 60"/>
          <p:cNvSpPr/>
          <p:nvPr>
            <p:ph type="body" idx="4294967295"/>
          </p:nvPr>
        </p:nvSpPr>
        <p:spPr>
          <a:xfrm>
            <a:off x="1447800" y="1371600"/>
            <a:ext cx="20574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b="1" sz="3200"/>
              <a:t>FICO</a:t>
            </a:r>
            <a:endParaRPr b="1" sz="3200"/>
          </a:p>
          <a:p>
            <a:pPr lvl="0">
              <a:buSzTx/>
              <a:buNone/>
              <a:defRPr sz="1800"/>
            </a:pPr>
            <a:r>
              <a:rPr sz="3200"/>
              <a:t>760-850</a:t>
            </a:r>
            <a:endParaRPr sz="3200"/>
          </a:p>
          <a:p>
            <a:pPr lvl="0">
              <a:buSzTx/>
              <a:buNone/>
              <a:defRPr sz="1800"/>
            </a:pPr>
            <a:r>
              <a:rPr sz="3200"/>
              <a:t>700-759</a:t>
            </a:r>
            <a:endParaRPr sz="3200"/>
          </a:p>
          <a:p>
            <a:pPr lvl="0">
              <a:buSzTx/>
              <a:buNone/>
              <a:defRPr sz="1800"/>
            </a:pPr>
            <a:r>
              <a:rPr sz="3200"/>
              <a:t>680-699</a:t>
            </a:r>
            <a:endParaRPr sz="3200"/>
          </a:p>
          <a:p>
            <a:pPr lvl="0">
              <a:buSzTx/>
              <a:buNone/>
              <a:defRPr sz="1800"/>
            </a:pPr>
            <a:r>
              <a:rPr sz="3200"/>
              <a:t>660-679</a:t>
            </a:r>
            <a:endParaRPr sz="3200"/>
          </a:p>
          <a:p>
            <a:pPr lvl="0">
              <a:buSzTx/>
              <a:buNone/>
              <a:defRPr sz="1800"/>
            </a:pPr>
            <a:r>
              <a:rPr sz="3200"/>
              <a:t>640-659</a:t>
            </a:r>
            <a:endParaRPr sz="3200"/>
          </a:p>
          <a:p>
            <a:pPr lvl="0">
              <a:buSzTx/>
              <a:buNone/>
              <a:defRPr sz="1800"/>
            </a:pPr>
            <a:r>
              <a:rPr sz="3200"/>
              <a:t>620-639</a:t>
            </a:r>
          </a:p>
        </p:txBody>
      </p:sp>
      <p:sp>
        <p:nvSpPr>
          <p:cNvPr id="61" name="Shape 61"/>
          <p:cNvSpPr/>
          <p:nvPr/>
        </p:nvSpPr>
        <p:spPr>
          <a:xfrm>
            <a:off x="3733800" y="1371600"/>
            <a:ext cx="1600200" cy="45200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spcBef>
                <a:spcPts val="700"/>
              </a:spcBef>
            </a:pPr>
            <a:r>
              <a:rPr b="1" sz="3200"/>
              <a:t>APR</a:t>
            </a:r>
            <a:endParaRPr b="1" sz="3200"/>
          </a:p>
          <a:p>
            <a:pPr lvl="0" marL="342900" indent="-342900">
              <a:spcBef>
                <a:spcPts val="700"/>
              </a:spcBef>
            </a:pPr>
            <a:r>
              <a:rPr sz="3200"/>
              <a:t>4.297%</a:t>
            </a:r>
            <a:endParaRPr sz="3200"/>
          </a:p>
          <a:p>
            <a:pPr lvl="0" marL="342900" indent="-342900">
              <a:spcBef>
                <a:spcPts val="700"/>
              </a:spcBef>
            </a:pPr>
            <a:r>
              <a:rPr sz="3200"/>
              <a:t>4.519%</a:t>
            </a:r>
            <a:endParaRPr sz="3200"/>
          </a:p>
          <a:p>
            <a:pPr lvl="0" marL="342900" indent="-342900">
              <a:spcBef>
                <a:spcPts val="700"/>
              </a:spcBef>
            </a:pPr>
            <a:r>
              <a:rPr sz="3200"/>
              <a:t>4.696%</a:t>
            </a:r>
            <a:endParaRPr sz="3200"/>
          </a:p>
          <a:p>
            <a:pPr lvl="0" marL="342900" indent="-342900">
              <a:spcBef>
                <a:spcPts val="700"/>
              </a:spcBef>
            </a:pPr>
            <a:r>
              <a:rPr sz="3200"/>
              <a:t>4.910%</a:t>
            </a:r>
            <a:endParaRPr sz="3200"/>
          </a:p>
          <a:p>
            <a:pPr lvl="0" marL="342900" indent="-342900">
              <a:spcBef>
                <a:spcPts val="700"/>
              </a:spcBef>
            </a:pPr>
            <a:r>
              <a:rPr sz="3200"/>
              <a:t>5.340%</a:t>
            </a:r>
            <a:endParaRPr sz="3200"/>
          </a:p>
          <a:p>
            <a:pPr lvl="0" marL="342900" indent="-342900">
              <a:spcBef>
                <a:spcPts val="700"/>
              </a:spcBef>
            </a:pPr>
            <a:r>
              <a:rPr sz="3200"/>
              <a:t>5.886%</a:t>
            </a:r>
            <a:endParaRPr sz="3200"/>
          </a:p>
        </p:txBody>
      </p:sp>
      <p:sp>
        <p:nvSpPr>
          <p:cNvPr id="62" name="Shape 62"/>
          <p:cNvSpPr/>
          <p:nvPr/>
        </p:nvSpPr>
        <p:spPr>
          <a:xfrm>
            <a:off x="5562600" y="1371600"/>
            <a:ext cx="2133600" cy="39526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spcBef>
                <a:spcPts val="700"/>
              </a:spcBef>
            </a:pPr>
            <a:r>
              <a:rPr b="1" sz="3200"/>
              <a:t>Payment</a:t>
            </a:r>
            <a:endParaRPr b="1" sz="3200"/>
          </a:p>
          <a:p>
            <a:pPr lvl="0" marL="342900" indent="-342900">
              <a:spcBef>
                <a:spcPts val="700"/>
              </a:spcBef>
            </a:pPr>
            <a:r>
              <a:rPr sz="3200"/>
              <a:t>$1,484</a:t>
            </a:r>
            <a:endParaRPr sz="3200"/>
          </a:p>
          <a:p>
            <a:pPr lvl="0" marL="342900" indent="-342900">
              <a:spcBef>
                <a:spcPts val="700"/>
              </a:spcBef>
            </a:pPr>
            <a:r>
              <a:rPr sz="3200"/>
              <a:t>$1,523</a:t>
            </a:r>
            <a:endParaRPr sz="3200"/>
          </a:p>
          <a:p>
            <a:pPr lvl="0" marL="342900" indent="-342900">
              <a:spcBef>
                <a:spcPts val="700"/>
              </a:spcBef>
            </a:pPr>
            <a:r>
              <a:rPr sz="3200"/>
              <a:t>$1,555</a:t>
            </a:r>
            <a:endParaRPr sz="3200"/>
          </a:p>
          <a:p>
            <a:pPr lvl="0" marL="342900" indent="-342900">
              <a:spcBef>
                <a:spcPts val="700"/>
              </a:spcBef>
            </a:pPr>
            <a:r>
              <a:rPr sz="3200"/>
              <a:t>$1,594</a:t>
            </a:r>
            <a:endParaRPr sz="3200"/>
          </a:p>
          <a:p>
            <a:pPr lvl="0" marL="342900" indent="-342900">
              <a:spcBef>
                <a:spcPts val="700"/>
              </a:spcBef>
            </a:pPr>
            <a:r>
              <a:rPr sz="3200"/>
              <a:t>$1,673</a:t>
            </a:r>
            <a:endParaRPr sz="3200"/>
          </a:p>
          <a:p>
            <a:pPr lvl="0" marL="342900" indent="-342900">
              <a:spcBef>
                <a:spcPts val="700"/>
              </a:spcBef>
            </a:pPr>
            <a:r>
              <a:rPr sz="3200"/>
              <a:t>$1,777</a:t>
            </a:r>
          </a:p>
        </p:txBody>
      </p:sp>
      <p:sp>
        <p:nvSpPr>
          <p:cNvPr id="63" name="Shape 63"/>
          <p:cNvSpPr/>
          <p:nvPr/>
        </p:nvSpPr>
        <p:spPr>
          <a:xfrm>
            <a:off x="762000" y="5665787"/>
            <a:ext cx="5943600" cy="11583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pPr>
            <a:r>
              <a:rPr b="1"/>
              <a:t>As of 7/16/2010. Source: Informa Research Services</a:t>
            </a:r>
            <a:endParaRPr b="1" sz="3200"/>
          </a:p>
          <a:p>
            <a:pPr lvl="0">
              <a:spcBef>
                <a:spcPts val="1000"/>
              </a:spcBef>
            </a:pPr>
            <a:r>
              <a:rPr b="1"/>
              <a:t>National Averages on a $300,000 Mortgage</a:t>
            </a:r>
            <a:endParaRPr b="1" sz="3200"/>
          </a:p>
          <a:p>
            <a:pPr lvl="0">
              <a:spcBef>
                <a:spcPts val="1000"/>
              </a:spcBef>
            </a:pPr>
            <a:r>
              <a:rPr b="1"/>
              <a:t>No closing or point costs included, BASE RATE</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fico_score.png" descr="fico_score"/>
          <p:cNvPicPr/>
          <p:nvPr/>
        </p:nvPicPr>
        <p:blipFill>
          <a:blip r:embed="rId3">
            <a:extLst/>
          </a:blip>
          <a:stretch>
            <a:fillRect/>
          </a:stretch>
        </p:blipFill>
        <p:spPr>
          <a:xfrm>
            <a:off x="6553200" y="0"/>
            <a:ext cx="2590800" cy="2012950"/>
          </a:xfrm>
          <a:prstGeom prst="rect">
            <a:avLst/>
          </a:prstGeom>
          <a:ln w="12700">
            <a:miter lim="400000"/>
          </a:ln>
        </p:spPr>
      </p:pic>
      <p:sp>
        <p:nvSpPr>
          <p:cNvPr id="68" name="Shape 68"/>
          <p:cNvSpPr/>
          <p:nvPr>
            <p:ph type="title" idx="4294967295"/>
          </p:nvPr>
        </p:nvSpPr>
        <p:spPr>
          <a:xfrm>
            <a:off x="228600" y="-1"/>
            <a:ext cx="70104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solidFill>
                  <a:srgbClr val="B8673A"/>
                </a:solidFill>
                <a:latin typeface="Arial Black"/>
                <a:ea typeface="Arial Black"/>
                <a:cs typeface="Arial Black"/>
                <a:sym typeface="Arial Black"/>
              </a:defRPr>
            </a:lvl1pPr>
          </a:lstStyle>
          <a:p>
            <a:pPr lvl="0">
              <a:defRPr sz="1800">
                <a:solidFill>
                  <a:srgbClr val="000000"/>
                </a:solidFill>
              </a:defRPr>
            </a:pPr>
            <a:r>
              <a:rPr sz="3600">
                <a:solidFill>
                  <a:srgbClr val="B8673A"/>
                </a:solidFill>
              </a:rPr>
              <a:t>Mortgage Breaking Point</a:t>
            </a:r>
          </a:p>
        </p:txBody>
      </p:sp>
      <p:sp>
        <p:nvSpPr>
          <p:cNvPr id="69" name="Shape 69"/>
          <p:cNvSpPr/>
          <p:nvPr>
            <p:ph type="body" idx="4294967295"/>
          </p:nvPr>
        </p:nvSpPr>
        <p:spPr>
          <a:xfrm>
            <a:off x="1828800" y="1600200"/>
            <a:ext cx="73152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buClr>
                <a:srgbClr val="000066"/>
              </a:buClr>
              <a:buChar char="•"/>
              <a:defRPr sz="1800"/>
            </a:pPr>
            <a:r>
              <a:rPr sz="3200">
                <a:solidFill>
                  <a:srgbClr val="000066"/>
                </a:solidFill>
              </a:rPr>
              <a:t>FICO of 720 or Higher = </a:t>
            </a:r>
            <a:endParaRPr sz="3200">
              <a:solidFill>
                <a:srgbClr val="000066"/>
              </a:solidFill>
            </a:endParaRPr>
          </a:p>
          <a:p>
            <a:pPr lvl="1" marL="285750" indent="171450">
              <a:lnSpc>
                <a:spcPct val="90000"/>
              </a:lnSpc>
              <a:spcBef>
                <a:spcPts val="600"/>
              </a:spcBef>
              <a:buSzTx/>
              <a:buNone/>
              <a:defRPr sz="1800"/>
            </a:pPr>
            <a:r>
              <a:rPr sz="2800">
                <a:solidFill>
                  <a:srgbClr val="000066"/>
                </a:solidFill>
              </a:rPr>
              <a:t>Qualify for the Best Mortgage Rates</a:t>
            </a:r>
            <a:endParaRPr sz="2800">
              <a:solidFill>
                <a:srgbClr val="000066"/>
              </a:solidFill>
            </a:endParaRPr>
          </a:p>
          <a:p>
            <a:pPr lvl="0">
              <a:lnSpc>
                <a:spcPct val="90000"/>
              </a:lnSpc>
              <a:buClr>
                <a:srgbClr val="000066"/>
              </a:buClr>
              <a:buChar char="•"/>
              <a:defRPr sz="1800"/>
            </a:pPr>
            <a:r>
              <a:rPr sz="3200">
                <a:solidFill>
                  <a:srgbClr val="000066"/>
                </a:solidFill>
              </a:rPr>
              <a:t>FICO of 620 or Higher =</a:t>
            </a:r>
            <a:endParaRPr sz="3200">
              <a:solidFill>
                <a:srgbClr val="000066"/>
              </a:solidFill>
            </a:endParaRPr>
          </a:p>
          <a:p>
            <a:pPr lvl="1" marL="285750" indent="171450">
              <a:lnSpc>
                <a:spcPct val="90000"/>
              </a:lnSpc>
              <a:spcBef>
                <a:spcPts val="600"/>
              </a:spcBef>
              <a:buSzTx/>
              <a:buNone/>
              <a:defRPr sz="1800"/>
            </a:pPr>
            <a:r>
              <a:rPr sz="2800">
                <a:solidFill>
                  <a:srgbClr val="000066"/>
                </a:solidFill>
              </a:rPr>
              <a:t>May still qualify for FHA or other lending</a:t>
            </a:r>
            <a:endParaRPr sz="2800">
              <a:solidFill>
                <a:srgbClr val="000066"/>
              </a:solidFill>
            </a:endParaRPr>
          </a:p>
          <a:p>
            <a:pPr lvl="0">
              <a:lnSpc>
                <a:spcPct val="90000"/>
              </a:lnSpc>
              <a:buClr>
                <a:srgbClr val="000066"/>
              </a:buClr>
              <a:buChar char="•"/>
              <a:defRPr sz="1800"/>
            </a:pPr>
            <a:r>
              <a:rPr sz="3200">
                <a:solidFill>
                  <a:srgbClr val="000066"/>
                </a:solidFill>
              </a:rPr>
              <a:t>Fico below 620 = </a:t>
            </a:r>
            <a:endParaRPr sz="3200">
              <a:solidFill>
                <a:srgbClr val="000066"/>
              </a:solidFill>
            </a:endParaRPr>
          </a:p>
          <a:p>
            <a:pPr lvl="1" marL="285750" indent="171450">
              <a:lnSpc>
                <a:spcPct val="90000"/>
              </a:lnSpc>
              <a:spcBef>
                <a:spcPts val="600"/>
              </a:spcBef>
              <a:buSzTx/>
              <a:buNone/>
              <a:defRPr sz="1800"/>
            </a:pPr>
            <a:r>
              <a:rPr sz="2800">
                <a:solidFill>
                  <a:srgbClr val="000066"/>
                </a:solidFill>
              </a:rPr>
              <a:t>Not able to qualify at this time</a:t>
            </a:r>
            <a:endParaRPr sz="2800">
              <a:solidFill>
                <a:srgbClr val="000066"/>
              </a:solidFill>
            </a:endParaRPr>
          </a:p>
          <a:p>
            <a:pPr lvl="1" marL="285750" indent="171450">
              <a:lnSpc>
                <a:spcPct val="90000"/>
              </a:lnSpc>
              <a:spcBef>
                <a:spcPts val="600"/>
              </a:spcBef>
              <a:buSzTx/>
              <a:buNone/>
              <a:defRPr sz="1800"/>
            </a:pPr>
            <a:endParaRPr sz="2800">
              <a:solidFill>
                <a:srgbClr val="000066"/>
              </a:solidFill>
            </a:endParaRPr>
          </a:p>
          <a:p>
            <a:pPr lvl="0">
              <a:lnSpc>
                <a:spcPct val="90000"/>
              </a:lnSpc>
              <a:buSzTx/>
              <a:buNone/>
              <a:defRPr sz="1800"/>
            </a:pPr>
            <a:r>
              <a:rPr i="1" sz="3200">
                <a:solidFill>
                  <a:srgbClr val="000066"/>
                </a:solidFill>
              </a:rPr>
              <a:t>NOTE: Lending also contingent upon other factors (Income, DTI)</a:t>
            </a:r>
          </a:p>
        </p:txBody>
      </p:sp>
      <p:sp>
        <p:nvSpPr>
          <p:cNvPr id="70" name="Shape 70"/>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The 4 C’s</a:t>
            </a:r>
          </a:p>
        </p:txBody>
      </p:sp>
      <p:sp>
        <p:nvSpPr>
          <p:cNvPr id="75" name="Shape 75"/>
          <p:cNvSpPr/>
          <p:nvPr>
            <p:ph type="body" idx="4294967295"/>
          </p:nvPr>
        </p:nvSpPr>
        <p:spPr>
          <a:xfrm>
            <a:off x="1828800" y="1600200"/>
            <a:ext cx="73152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000066"/>
              </a:buClr>
              <a:buChar char="•"/>
              <a:defRPr sz="1800"/>
            </a:pPr>
            <a:endParaRPr sz="3200">
              <a:solidFill>
                <a:srgbClr val="000066"/>
              </a:solidFill>
            </a:endParaRPr>
          </a:p>
          <a:p>
            <a:pPr lvl="0">
              <a:buClr>
                <a:srgbClr val="000066"/>
              </a:buClr>
              <a:buChar char="•"/>
              <a:defRPr sz="1800"/>
            </a:pPr>
            <a:r>
              <a:rPr sz="3200">
                <a:solidFill>
                  <a:srgbClr val="000066"/>
                </a:solidFill>
              </a:rPr>
              <a:t>Character – History, Credit</a:t>
            </a:r>
            <a:endParaRPr sz="3200">
              <a:solidFill>
                <a:srgbClr val="000066"/>
              </a:solidFill>
            </a:endParaRPr>
          </a:p>
          <a:p>
            <a:pPr lvl="0">
              <a:buClr>
                <a:srgbClr val="000066"/>
              </a:buClr>
              <a:buChar char="•"/>
              <a:defRPr sz="1800"/>
            </a:pPr>
            <a:r>
              <a:rPr sz="3200">
                <a:solidFill>
                  <a:srgbClr val="000066"/>
                </a:solidFill>
              </a:rPr>
              <a:t>Capacity – Cash Flow, Other Ratio’s</a:t>
            </a:r>
            <a:endParaRPr sz="3200">
              <a:solidFill>
                <a:srgbClr val="000066"/>
              </a:solidFill>
            </a:endParaRPr>
          </a:p>
          <a:p>
            <a:pPr lvl="0">
              <a:buClr>
                <a:srgbClr val="000066"/>
              </a:buClr>
              <a:buChar char="•"/>
              <a:defRPr sz="1800"/>
            </a:pPr>
            <a:r>
              <a:rPr sz="3200">
                <a:solidFill>
                  <a:srgbClr val="000066"/>
                </a:solidFill>
              </a:rPr>
              <a:t>Capital – Ability to Absorb </a:t>
            </a:r>
            <a:endParaRPr sz="3200">
              <a:solidFill>
                <a:srgbClr val="000066"/>
              </a:solidFill>
            </a:endParaRPr>
          </a:p>
          <a:p>
            <a:pPr lvl="0">
              <a:buClr>
                <a:srgbClr val="000066"/>
              </a:buClr>
              <a:buChar char="•"/>
              <a:defRPr sz="1800"/>
            </a:pPr>
            <a:r>
              <a:rPr sz="3200">
                <a:solidFill>
                  <a:srgbClr val="000066"/>
                </a:solidFill>
              </a:rPr>
              <a:t>Conditions – Collateral, Market, Loan</a:t>
            </a:r>
          </a:p>
        </p:txBody>
      </p:sp>
      <p:sp>
        <p:nvSpPr>
          <p:cNvPr id="76" name="Shape 76"/>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pic>
        <p:nvPicPr>
          <p:cNvPr id="77" name="4cs-of-credit.png" descr="4cs-of-credit"/>
          <p:cNvPicPr/>
          <p:nvPr/>
        </p:nvPicPr>
        <p:blipFill>
          <a:blip r:embed="rId3">
            <a:extLst/>
          </a:blip>
          <a:stretch>
            <a:fillRect/>
          </a:stretch>
        </p:blipFill>
        <p:spPr>
          <a:xfrm>
            <a:off x="6875462" y="0"/>
            <a:ext cx="2268538" cy="22860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1" fill="hold">
                                  <p:stCondLst>
                                    <p:cond delay="0"/>
                                  </p:stCondLst>
                                  <p:iterate type="el" backwards="0">
                                    <p:tmAbs val="0"/>
                                  </p:iterate>
                                  <p:childTnLst>
                                    <p:set>
                                      <p:cBhvr>
                                        <p:cTn id="10" fill="hold"/>
                                        <p:tgtEl>
                                          <p:spTgt spid="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1" fill="hold">
                                  <p:stCondLst>
                                    <p:cond delay="0"/>
                                  </p:stCondLst>
                                  <p:iterate type="el" backwards="0">
                                    <p:tmAbs val="0"/>
                                  </p:iterate>
                                  <p:childTnLst>
                                    <p:set>
                                      <p:cBhvr>
                                        <p:cTn id="14" fill="hold"/>
                                        <p:tgtEl>
                                          <p:spTgt spid="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1" fill="hold">
                                  <p:stCondLst>
                                    <p:cond delay="0"/>
                                  </p:stCondLst>
                                  <p:iterate type="el" backwards="0">
                                    <p:tmAbs val="0"/>
                                  </p:iterate>
                                  <p:childTnLst>
                                    <p:set>
                                      <p:cBhvr>
                                        <p:cTn id="18" fill="hold"/>
                                        <p:tgtEl>
                                          <p:spTgt spid="7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5"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777240">
              <a:defRPr sz="1800"/>
            </a:pPr>
            <a:r>
              <a:rPr sz="3740">
                <a:solidFill>
                  <a:srgbClr val="B8673A"/>
                </a:solidFill>
                <a:latin typeface="Arial Black"/>
                <a:ea typeface="Arial Black"/>
                <a:cs typeface="Arial Black"/>
                <a:sym typeface="Arial Black"/>
              </a:rPr>
              <a:t>Good Credit </a:t>
            </a:r>
            <a:br>
              <a:rPr sz="3740">
                <a:solidFill>
                  <a:srgbClr val="B8673A"/>
                </a:solidFill>
                <a:latin typeface="Arial Black"/>
                <a:ea typeface="Arial Black"/>
                <a:cs typeface="Arial Black"/>
                <a:sym typeface="Arial Black"/>
              </a:rPr>
            </a:br>
            <a:r>
              <a:rPr sz="2040">
                <a:solidFill>
                  <a:srgbClr val="B8673A"/>
                </a:solidFill>
                <a:latin typeface="Arial Black"/>
                <a:ea typeface="Arial Black"/>
                <a:cs typeface="Arial Black"/>
                <a:sym typeface="Arial Black"/>
              </a:rPr>
              <a:t>What does it really mean?</a:t>
            </a:r>
          </a:p>
        </p:txBody>
      </p:sp>
      <p:sp>
        <p:nvSpPr>
          <p:cNvPr id="82" name="Shape 82"/>
          <p:cNvSpPr/>
          <p:nvPr>
            <p:ph type="body" idx="4294967295"/>
          </p:nvPr>
        </p:nvSpPr>
        <p:spPr>
          <a:xfrm>
            <a:off x="1828800" y="1600200"/>
            <a:ext cx="6858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609600" indent="-609600">
              <a:buClr>
                <a:srgbClr val="000066"/>
              </a:buClr>
              <a:buAutoNum type="arabicPeriod" startAt="1"/>
              <a:defRPr sz="1800"/>
            </a:pPr>
            <a:r>
              <a:rPr sz="3200">
                <a:solidFill>
                  <a:srgbClr val="000066"/>
                </a:solidFill>
              </a:rPr>
              <a:t>The loan payment will be lower </a:t>
            </a:r>
            <a:r>
              <a:rPr sz="3200">
                <a:solidFill>
                  <a:srgbClr val="000066"/>
                </a:solidFill>
                <a:latin typeface="Wingdings"/>
                <a:ea typeface="Wingdings"/>
                <a:cs typeface="Wingdings"/>
                <a:sym typeface="Wingdings"/>
              </a:rPr>
              <a:t> </a:t>
            </a:r>
            <a:r>
              <a:rPr sz="3200">
                <a:solidFill>
                  <a:srgbClr val="000066"/>
                </a:solidFill>
              </a:rPr>
              <a:t>You qualify for a lower rate that yields a lower payment</a:t>
            </a:r>
            <a:endParaRPr sz="3200">
              <a:solidFill>
                <a:srgbClr val="000066"/>
              </a:solidFill>
            </a:endParaRPr>
          </a:p>
          <a:p>
            <a:pPr lvl="0" marL="609600" indent="-609600">
              <a:buClr>
                <a:srgbClr val="000066"/>
              </a:buClr>
              <a:buAutoNum type="arabicPeriod" startAt="1"/>
              <a:defRPr sz="1800"/>
            </a:pPr>
            <a:endParaRPr sz="3200">
              <a:solidFill>
                <a:srgbClr val="000066"/>
              </a:solidFill>
            </a:endParaRPr>
          </a:p>
          <a:p>
            <a:pPr lvl="0" marL="609600" indent="-609600">
              <a:buClr>
                <a:srgbClr val="000066"/>
              </a:buClr>
              <a:buAutoNum type="arabicPeriod" startAt="2"/>
              <a:defRPr sz="1800"/>
            </a:pPr>
            <a:r>
              <a:rPr sz="3200">
                <a:solidFill>
                  <a:srgbClr val="000066"/>
                </a:solidFill>
              </a:rPr>
              <a:t>The loan payment will be the same </a:t>
            </a:r>
            <a:r>
              <a:rPr sz="3200">
                <a:solidFill>
                  <a:srgbClr val="000066"/>
                </a:solidFill>
                <a:latin typeface="Wingdings"/>
                <a:ea typeface="Wingdings"/>
                <a:cs typeface="Wingdings"/>
                <a:sym typeface="Wingdings"/>
              </a:rPr>
              <a:t> </a:t>
            </a:r>
            <a:r>
              <a:rPr sz="3200">
                <a:solidFill>
                  <a:srgbClr val="000066"/>
                </a:solidFill>
              </a:rPr>
              <a:t>You apply for a more expensive home, auto, etc.</a:t>
            </a:r>
          </a:p>
        </p:txBody>
      </p:sp>
      <p:sp>
        <p:nvSpPr>
          <p:cNvPr id="83" name="Shape 83"/>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pic>
        <p:nvPicPr>
          <p:cNvPr id="84" name="MP910216430[1].jpg" descr="MP910216430[1]"/>
          <p:cNvPicPr/>
          <p:nvPr/>
        </p:nvPicPr>
        <p:blipFill>
          <a:blip r:embed="rId2">
            <a:extLst/>
          </a:blip>
          <a:stretch>
            <a:fillRect/>
          </a:stretch>
        </p:blipFill>
        <p:spPr>
          <a:xfrm>
            <a:off x="6927850" y="0"/>
            <a:ext cx="2216150" cy="1662113"/>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6" name="MP900442487[1].jpg" descr="MP900442487[1]"/>
          <p:cNvPicPr/>
          <p:nvPr/>
        </p:nvPicPr>
        <p:blipFill>
          <a:blip r:embed="rId2">
            <a:extLst/>
          </a:blip>
          <a:stretch>
            <a:fillRect/>
          </a:stretch>
        </p:blipFill>
        <p:spPr>
          <a:xfrm>
            <a:off x="2590800" y="4330700"/>
            <a:ext cx="3790950" cy="2527300"/>
          </a:xfrm>
          <a:prstGeom prst="rect">
            <a:avLst/>
          </a:prstGeom>
          <a:ln w="12700">
            <a:miter lim="400000"/>
          </a:ln>
        </p:spPr>
      </p:pic>
      <p:sp>
        <p:nvSpPr>
          <p:cNvPr id="87" name="Shape 8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000">
                <a:solidFill>
                  <a:srgbClr val="B8673A"/>
                </a:solidFill>
                <a:latin typeface="Arial Black"/>
                <a:ea typeface="Arial Black"/>
                <a:cs typeface="Arial Black"/>
                <a:sym typeface="Arial Black"/>
              </a:defRPr>
            </a:lvl1pPr>
          </a:lstStyle>
          <a:p>
            <a:pPr lvl="0">
              <a:defRPr sz="1800">
                <a:solidFill>
                  <a:srgbClr val="000000"/>
                </a:solidFill>
              </a:defRPr>
            </a:pPr>
            <a:r>
              <a:rPr sz="4000">
                <a:solidFill>
                  <a:srgbClr val="B8673A"/>
                </a:solidFill>
              </a:rPr>
              <a:t>Why is Credit so Important?</a:t>
            </a:r>
          </a:p>
        </p:txBody>
      </p:sp>
      <p:sp>
        <p:nvSpPr>
          <p:cNvPr id="88" name="Shape 88"/>
          <p:cNvSpPr/>
          <p:nvPr>
            <p:ph type="body" idx="4294967295"/>
          </p:nvPr>
        </p:nvSpPr>
        <p:spPr>
          <a:xfrm>
            <a:off x="1828800" y="1600200"/>
            <a:ext cx="6858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000066"/>
              </a:buClr>
              <a:buChar char="•"/>
              <a:defRPr sz="1800"/>
            </a:pPr>
            <a:r>
              <a:rPr sz="3200">
                <a:solidFill>
                  <a:srgbClr val="000066"/>
                </a:solidFill>
              </a:rPr>
              <a:t>Credit has become the new savings account</a:t>
            </a:r>
            <a:endParaRPr sz="3200">
              <a:solidFill>
                <a:srgbClr val="000066"/>
              </a:solidFill>
            </a:endParaRPr>
          </a:p>
          <a:p>
            <a:pPr lvl="0">
              <a:buClr>
                <a:srgbClr val="000066"/>
              </a:buClr>
              <a:buChar char="•"/>
              <a:defRPr sz="1800"/>
            </a:pPr>
            <a:r>
              <a:rPr sz="3200">
                <a:solidFill>
                  <a:srgbClr val="000066"/>
                </a:solidFill>
              </a:rPr>
              <a:t>We no longer save, we rely on debt</a:t>
            </a:r>
            <a:endParaRPr sz="3200">
              <a:solidFill>
                <a:srgbClr val="000066"/>
              </a:solidFill>
            </a:endParaRPr>
          </a:p>
          <a:p>
            <a:pPr lvl="0">
              <a:buClr>
                <a:srgbClr val="000066"/>
              </a:buClr>
              <a:buChar char="•"/>
              <a:defRPr sz="1800"/>
            </a:pPr>
            <a:r>
              <a:rPr sz="3200">
                <a:solidFill>
                  <a:srgbClr val="000066"/>
                </a:solidFill>
              </a:rPr>
              <a:t>We need to reduce the cost of debt as much as we can</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idx="4294967295"/>
          </p:nvPr>
        </p:nvSpPr>
        <p:spPr>
          <a:xfrm>
            <a:off x="-1" y="274637"/>
            <a:ext cx="9144002"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722376">
              <a:defRPr sz="3476">
                <a:solidFill>
                  <a:srgbClr val="B8673A"/>
                </a:solidFill>
                <a:latin typeface="Arial Black"/>
                <a:ea typeface="Arial Black"/>
                <a:cs typeface="Arial Black"/>
                <a:sym typeface="Arial Black"/>
              </a:defRPr>
            </a:lvl1pPr>
          </a:lstStyle>
          <a:p>
            <a:pPr lvl="0">
              <a:defRPr sz="1800">
                <a:solidFill>
                  <a:srgbClr val="000000"/>
                </a:solidFill>
              </a:defRPr>
            </a:pPr>
            <a:r>
              <a:rPr sz="3476">
                <a:solidFill>
                  <a:srgbClr val="B8673A"/>
                </a:solidFill>
              </a:rPr>
              <a:t>Why do we use Credit so Frequently?</a:t>
            </a:r>
          </a:p>
        </p:txBody>
      </p:sp>
      <p:sp>
        <p:nvSpPr>
          <p:cNvPr id="91" name="Shape 91"/>
          <p:cNvSpPr/>
          <p:nvPr>
            <p:ph type="body" idx="4294967295"/>
          </p:nvPr>
        </p:nvSpPr>
        <p:spPr>
          <a:xfrm>
            <a:off x="1905000" y="1600200"/>
            <a:ext cx="67818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609600" indent="-609600">
              <a:buClr>
                <a:srgbClr val="002060"/>
              </a:buClr>
              <a:buChar char="•"/>
              <a:defRPr sz="1800"/>
            </a:pPr>
            <a:r>
              <a:rPr sz="3200">
                <a:solidFill>
                  <a:srgbClr val="002060"/>
                </a:solidFill>
              </a:rPr>
              <a:t>Marketing</a:t>
            </a:r>
            <a:endParaRPr sz="3200">
              <a:solidFill>
                <a:srgbClr val="002060"/>
              </a:solidFill>
            </a:endParaRPr>
          </a:p>
          <a:p>
            <a:pPr lvl="1" marL="838200" indent="-381000">
              <a:spcBef>
                <a:spcPts val="600"/>
              </a:spcBef>
              <a:buClr>
                <a:srgbClr val="002060"/>
              </a:buClr>
              <a:defRPr sz="1800"/>
            </a:pPr>
            <a:r>
              <a:rPr sz="2000">
                <a:solidFill>
                  <a:srgbClr val="002060"/>
                </a:solidFill>
              </a:rPr>
              <a:t>Radio, TV, Internet, Billboards, E-mail, Newspaper, Inserted in programs</a:t>
            </a:r>
            <a:r>
              <a:rPr sz="2800">
                <a:solidFill>
                  <a:srgbClr val="002060"/>
                </a:solidFill>
              </a:rPr>
              <a:t> </a:t>
            </a:r>
            <a:endParaRPr sz="2800">
              <a:solidFill>
                <a:srgbClr val="002060"/>
              </a:solidFill>
            </a:endParaRPr>
          </a:p>
          <a:p>
            <a:pPr lvl="0" marL="609600" indent="-609600">
              <a:buClr>
                <a:srgbClr val="002060"/>
              </a:buClr>
              <a:buChar char="•"/>
              <a:defRPr sz="1800"/>
            </a:pPr>
            <a:r>
              <a:rPr sz="3200">
                <a:solidFill>
                  <a:srgbClr val="002060"/>
                </a:solidFill>
              </a:rPr>
              <a:t>Entitlement </a:t>
            </a:r>
            <a:endParaRPr sz="3200">
              <a:solidFill>
                <a:srgbClr val="002060"/>
              </a:solidFill>
            </a:endParaRPr>
          </a:p>
          <a:p>
            <a:pPr lvl="1" marL="838200" indent="-381000">
              <a:spcBef>
                <a:spcPts val="400"/>
              </a:spcBef>
              <a:buClr>
                <a:srgbClr val="002060"/>
              </a:buClr>
              <a:defRPr sz="1800"/>
            </a:pPr>
            <a:r>
              <a:rPr sz="2000">
                <a:solidFill>
                  <a:srgbClr val="002060"/>
                </a:solidFill>
              </a:rPr>
              <a:t>You Deserve…</a:t>
            </a:r>
            <a:endParaRPr sz="2000">
              <a:solidFill>
                <a:srgbClr val="002060"/>
              </a:solidFill>
            </a:endParaRPr>
          </a:p>
          <a:p>
            <a:pPr lvl="1" marL="838200" indent="-381000">
              <a:spcBef>
                <a:spcPts val="400"/>
              </a:spcBef>
              <a:buClr>
                <a:srgbClr val="002060"/>
              </a:buClr>
              <a:defRPr sz="1800"/>
            </a:pPr>
            <a:r>
              <a:rPr sz="2000">
                <a:solidFill>
                  <a:srgbClr val="002060"/>
                </a:solidFill>
              </a:rPr>
              <a:t>You Have Earned…</a:t>
            </a:r>
            <a:endParaRPr sz="2000">
              <a:solidFill>
                <a:srgbClr val="002060"/>
              </a:solidFill>
            </a:endParaRPr>
          </a:p>
          <a:p>
            <a:pPr lvl="1" marL="838200" indent="-381000">
              <a:spcBef>
                <a:spcPts val="400"/>
              </a:spcBef>
              <a:buClr>
                <a:srgbClr val="002060"/>
              </a:buClr>
              <a:defRPr sz="1800"/>
            </a:pPr>
            <a:r>
              <a:rPr sz="2000">
                <a:solidFill>
                  <a:srgbClr val="002060"/>
                </a:solidFill>
              </a:rPr>
              <a:t>You Need…	</a:t>
            </a:r>
            <a:endParaRPr sz="2000">
              <a:solidFill>
                <a:srgbClr val="002060"/>
              </a:solidFill>
            </a:endParaRPr>
          </a:p>
          <a:p>
            <a:pPr lvl="0" marL="609600" indent="-609600">
              <a:buClr>
                <a:srgbClr val="002060"/>
              </a:buClr>
              <a:buChar char="•"/>
              <a:defRPr sz="1800"/>
            </a:pPr>
            <a:r>
              <a:rPr sz="3200">
                <a:solidFill>
                  <a:srgbClr val="002060"/>
                </a:solidFill>
              </a:rPr>
              <a:t>Great new “stuff” we can buy</a:t>
            </a:r>
            <a:endParaRPr sz="3200">
              <a:solidFill>
                <a:srgbClr val="002060"/>
              </a:solidFill>
            </a:endParaRPr>
          </a:p>
          <a:p>
            <a:pPr lvl="0" marL="609600" indent="-609600">
              <a:buClr>
                <a:srgbClr val="002060"/>
              </a:buClr>
              <a:buChar char="•"/>
              <a:defRPr sz="1800"/>
            </a:pPr>
            <a:r>
              <a:rPr sz="3200">
                <a:solidFill>
                  <a:srgbClr val="002060"/>
                </a:solidFill>
              </a:rPr>
              <a:t>Easy access to Credit</a:t>
            </a:r>
          </a:p>
        </p:txBody>
      </p:sp>
      <p:pic>
        <p:nvPicPr>
          <p:cNvPr id="92" name="buyNowBig.jpg" descr="http://www.trackerboats.com/buy-now/buyNowBig.jpg"/>
          <p:cNvPicPr/>
          <p:nvPr/>
        </p:nvPicPr>
        <p:blipFill>
          <a:blip r:embed="rId3">
            <a:extLst/>
          </a:blip>
          <a:stretch>
            <a:fillRect/>
          </a:stretch>
        </p:blipFill>
        <p:spPr>
          <a:xfrm>
            <a:off x="6781800" y="2895600"/>
            <a:ext cx="1819275" cy="1819275"/>
          </a:xfrm>
          <a:prstGeom prst="rect">
            <a:avLst/>
          </a:prstGeom>
          <a:ln w="12700">
            <a:miter lim="400000"/>
          </a:ln>
        </p:spPr>
      </p:pic>
      <p:sp>
        <p:nvSpPr>
          <p:cNvPr id="93" name="Shape 93"/>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96111">
              <a:defRPr sz="4312">
                <a:solidFill>
                  <a:srgbClr val="B8673A"/>
                </a:solidFill>
                <a:latin typeface="Arial Black"/>
                <a:ea typeface="Arial Black"/>
                <a:cs typeface="Arial Black"/>
                <a:sym typeface="Arial Black"/>
              </a:defRPr>
            </a:lvl1pPr>
          </a:lstStyle>
          <a:p>
            <a:pPr lvl="0">
              <a:defRPr sz="1800">
                <a:solidFill>
                  <a:srgbClr val="000000"/>
                </a:solidFill>
              </a:defRPr>
            </a:pPr>
            <a:r>
              <a:rPr sz="4312">
                <a:solidFill>
                  <a:srgbClr val="B8673A"/>
                </a:solidFill>
              </a:rPr>
              <a:t>U.S. Personal Savings Rate</a:t>
            </a:r>
          </a:p>
        </p:txBody>
      </p:sp>
      <p:pic>
        <p:nvPicPr>
          <p:cNvPr id="98" name="image.png"/>
          <p:cNvPicPr/>
          <p:nvPr/>
        </p:nvPicPr>
        <p:blipFill>
          <a:blip r:embed="rId2">
            <a:extLst/>
          </a:blip>
          <a:stretch>
            <a:fillRect/>
          </a:stretch>
        </p:blipFill>
        <p:spPr>
          <a:xfrm>
            <a:off x="1600200" y="1524000"/>
            <a:ext cx="6894513" cy="4405313"/>
          </a:xfrm>
          <a:prstGeom prst="rect">
            <a:avLst/>
          </a:prstGeom>
          <a:ln w="12700">
            <a:miter lim="400000"/>
          </a:ln>
        </p:spPr>
      </p:pic>
      <p:sp>
        <p:nvSpPr>
          <p:cNvPr id="99" name="Shape 99"/>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International Net Savings</a:t>
            </a:r>
          </a:p>
        </p:txBody>
      </p:sp>
      <p:pic>
        <p:nvPicPr>
          <p:cNvPr id="102" name="image.png"/>
          <p:cNvPicPr/>
          <p:nvPr/>
        </p:nvPicPr>
        <p:blipFill>
          <a:blip r:embed="rId2">
            <a:extLst/>
          </a:blip>
          <a:stretch>
            <a:fillRect/>
          </a:stretch>
        </p:blipFill>
        <p:spPr>
          <a:xfrm>
            <a:off x="1752600" y="1524000"/>
            <a:ext cx="6589713" cy="4371975"/>
          </a:xfrm>
          <a:prstGeom prst="rect">
            <a:avLst/>
          </a:prstGeom>
          <a:ln w="12700">
            <a:miter lim="400000"/>
          </a:ln>
        </p:spPr>
      </p:pic>
      <p:sp>
        <p:nvSpPr>
          <p:cNvPr id="103" name="Shape 103"/>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 name="Shape 13"/>
          <p:cNvSpPr/>
          <p:nvPr>
            <p:ph type="title" idx="4294967295"/>
          </p:nvPr>
        </p:nvSpPr>
        <p:spPr>
          <a:xfrm>
            <a:off x="1066800" y="2209800"/>
            <a:ext cx="7543800" cy="1447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Credit Scores</a:t>
            </a:r>
          </a:p>
        </p:txBody>
      </p:sp>
      <p:pic>
        <p:nvPicPr>
          <p:cNvPr id="14" name="CClogo_color.jpg" descr="CClogo_color"/>
          <p:cNvPicPr/>
          <p:nvPr/>
        </p:nvPicPr>
        <p:blipFill>
          <a:blip r:embed="rId2">
            <a:extLst/>
          </a:blip>
          <a:stretch>
            <a:fillRect/>
          </a:stretch>
        </p:blipFill>
        <p:spPr>
          <a:xfrm>
            <a:off x="4572000" y="0"/>
            <a:ext cx="4572000" cy="1355725"/>
          </a:xfrm>
          <a:prstGeom prst="rect">
            <a:avLst/>
          </a:prstGeom>
          <a:ln w="12700">
            <a:miter lim="400000"/>
          </a:ln>
        </p:spPr>
      </p:pic>
      <p:sp>
        <p:nvSpPr>
          <p:cNvPr id="15" name="Shape 15"/>
          <p:cNvSpPr/>
          <p:nvPr/>
        </p:nvSpPr>
        <p:spPr>
          <a:xfrm>
            <a:off x="4648200" y="1219200"/>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b="1" sz="1400">
                <a:solidFill>
                  <a:srgbClr val="B8673A"/>
                </a:solidFill>
              </a:defRPr>
            </a:lvl1pPr>
          </a:lstStyle>
          <a:p>
            <a:pPr lvl="0">
              <a:defRPr b="0" sz="1800">
                <a:solidFill>
                  <a:srgbClr val="000000"/>
                </a:solidFill>
              </a:defRPr>
            </a:pPr>
            <a:r>
              <a:rPr b="1" sz="1400">
                <a:solidFill>
                  <a:srgbClr val="B8673A"/>
                </a:solidFill>
              </a:rPr>
              <a:t>Financial Education</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Avg Credit Card Balance</a:t>
            </a:r>
          </a:p>
        </p:txBody>
      </p:sp>
      <p:pic>
        <p:nvPicPr>
          <p:cNvPr id="106" name="image.png"/>
          <p:cNvPicPr/>
          <p:nvPr/>
        </p:nvPicPr>
        <p:blipFill>
          <a:blip r:embed="rId2">
            <a:extLst/>
          </a:blip>
          <a:stretch>
            <a:fillRect/>
          </a:stretch>
        </p:blipFill>
        <p:spPr>
          <a:xfrm>
            <a:off x="2667000" y="1371600"/>
            <a:ext cx="6096000" cy="4267200"/>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68680">
              <a:defRPr sz="3800">
                <a:solidFill>
                  <a:srgbClr val="B8673A"/>
                </a:solidFill>
                <a:latin typeface="Arial Black"/>
                <a:ea typeface="Arial Black"/>
                <a:cs typeface="Arial Black"/>
                <a:sym typeface="Arial Black"/>
              </a:defRPr>
            </a:lvl1pPr>
          </a:lstStyle>
          <a:p>
            <a:pPr lvl="0">
              <a:defRPr sz="1800">
                <a:solidFill>
                  <a:srgbClr val="000000"/>
                </a:solidFill>
              </a:defRPr>
            </a:pPr>
            <a:r>
              <a:rPr sz="3800">
                <a:solidFill>
                  <a:srgbClr val="B8673A"/>
                </a:solidFill>
              </a:rPr>
              <a:t>We are starting to SAVE again!</a:t>
            </a:r>
          </a:p>
        </p:txBody>
      </p:sp>
      <p:sp>
        <p:nvSpPr>
          <p:cNvPr id="109" name="Shape 109"/>
          <p:cNvSpPr/>
          <p:nvPr>
            <p:ph type="body" idx="4294967295"/>
          </p:nvPr>
        </p:nvSpPr>
        <p:spPr>
          <a:xfrm>
            <a:off x="1828800" y="1600200"/>
            <a:ext cx="6858000" cy="4525963"/>
          </a:xfrm>
          <a:prstGeom prst="rect">
            <a:avLst/>
          </a:prstGeom>
          <a:ln w="12700">
            <a:miter lim="400000"/>
          </a:ln>
        </p:spPr>
        <p:txBody>
          <a:bodyPr lIns="0" tIns="0" rIns="0" bIns="0">
            <a:normAutofit fontScale="100000" lnSpcReduction="0"/>
          </a:bodyPr>
          <a:lstStyle/>
          <a:p>
            <a:pPr lvl="0">
              <a:buChar char="•"/>
            </a:pPr>
          </a:p>
        </p:txBody>
      </p:sp>
      <p:pic>
        <p:nvPicPr>
          <p:cNvPr id="110" name="[PersonalSavingFeb2009.jpeg" descr="[PersonalSavingFeb2009.jpg]"/>
          <p:cNvPicPr/>
          <p:nvPr/>
        </p:nvPicPr>
        <p:blipFill>
          <a:blip r:embed="rId3">
            <a:extLst/>
          </a:blip>
          <a:stretch>
            <a:fillRect/>
          </a:stretch>
        </p:blipFill>
        <p:spPr>
          <a:xfrm>
            <a:off x="304800" y="1536700"/>
            <a:ext cx="8610600" cy="5321300"/>
          </a:xfrm>
          <a:prstGeom prst="rect">
            <a:avLst/>
          </a:prstGeom>
          <a:ln w="12700">
            <a:miter lim="400000"/>
          </a:ln>
        </p:spPr>
      </p:pic>
      <p:sp>
        <p:nvSpPr>
          <p:cNvPr id="111" name="Shape 111"/>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C95803"/>
                </a:solidFill>
                <a:latin typeface="Arial Black"/>
                <a:ea typeface="Arial Black"/>
                <a:cs typeface="Arial Black"/>
                <a:sym typeface="Arial Black"/>
              </a:defRPr>
            </a:lvl1pPr>
          </a:lstStyle>
          <a:p>
            <a:pPr lvl="0">
              <a:defRPr sz="1800">
                <a:solidFill>
                  <a:srgbClr val="000000"/>
                </a:solidFill>
              </a:defRPr>
            </a:pPr>
            <a:r>
              <a:rPr sz="4400">
                <a:solidFill>
                  <a:srgbClr val="C95803"/>
                </a:solidFill>
              </a:rPr>
              <a:t>U.S. National Debt Clock</a:t>
            </a:r>
          </a:p>
        </p:txBody>
      </p:sp>
      <p:sp>
        <p:nvSpPr>
          <p:cNvPr id="116" name="Shape 116"/>
          <p:cNvSpPr/>
          <p:nvPr>
            <p:ph type="body" idx="4294967295"/>
          </p:nvPr>
        </p:nvSpPr>
        <p:spPr>
          <a:xfrm>
            <a:off x="1371600" y="1371600"/>
            <a:ext cx="7315200" cy="4343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600"/>
              </a:spcBef>
              <a:buSzTx/>
              <a:buNone/>
              <a:defRPr sz="1800"/>
            </a:pPr>
            <a:r>
              <a:rPr sz="2800">
                <a:solidFill>
                  <a:srgbClr val="002060"/>
                </a:solidFill>
              </a:rPr>
              <a:t>	The Outstanding Public Debt as of the 17th of July 2009 at 11:22 AM:</a:t>
            </a:r>
            <a:br>
              <a:rPr sz="2800">
                <a:solidFill>
                  <a:srgbClr val="002060"/>
                </a:solidFill>
              </a:rPr>
            </a:br>
            <a:endParaRPr sz="1600"/>
          </a:p>
          <a:p>
            <a:pPr lvl="0" algn="ctr">
              <a:spcBef>
                <a:spcPts val="900"/>
              </a:spcBef>
              <a:buSzTx/>
              <a:buNone/>
              <a:defRPr sz="1800"/>
            </a:pPr>
            <a:r>
              <a:rPr b="1" sz="4000">
                <a:solidFill>
                  <a:srgbClr val="FF0000"/>
                </a:solidFill>
              </a:rPr>
              <a:t>$13,201,632,345,897</a:t>
            </a:r>
            <a:endParaRPr b="1" sz="4000">
              <a:solidFill>
                <a:srgbClr val="FF0000"/>
              </a:solidFill>
            </a:endParaRPr>
          </a:p>
          <a:p>
            <a:pPr lvl="0">
              <a:buSzTx/>
              <a:buNone/>
              <a:defRPr sz="1800"/>
            </a:pPr>
            <a:endParaRPr b="1" sz="1600">
              <a:solidFill>
                <a:srgbClr val="FF0000"/>
              </a:solidFill>
            </a:endParaRPr>
          </a:p>
          <a:p>
            <a:pPr lvl="0">
              <a:spcBef>
                <a:spcPts val="600"/>
              </a:spcBef>
              <a:buSzTx/>
              <a:buNone/>
              <a:defRPr sz="1800"/>
            </a:pPr>
            <a:r>
              <a:rPr sz="2800">
                <a:solidFill>
                  <a:srgbClr val="002060"/>
                </a:solidFill>
              </a:rPr>
              <a:t>Debt Per Citizen: </a:t>
            </a:r>
            <a:r>
              <a:rPr b="1" sz="2800">
                <a:solidFill>
                  <a:srgbClr val="002060"/>
                </a:solidFill>
              </a:rPr>
              <a:t>$42,620</a:t>
            </a:r>
            <a:endParaRPr b="1" sz="2800">
              <a:solidFill>
                <a:srgbClr val="002060"/>
              </a:solidFill>
            </a:endParaRPr>
          </a:p>
          <a:p>
            <a:pPr lvl="0">
              <a:spcBef>
                <a:spcPts val="600"/>
              </a:spcBef>
              <a:buSzTx/>
              <a:buNone/>
              <a:defRPr sz="1800"/>
            </a:pPr>
            <a:r>
              <a:rPr sz="2800">
                <a:solidFill>
                  <a:srgbClr val="002060"/>
                </a:solidFill>
              </a:rPr>
              <a:t>Debt Per Taxpayer: </a:t>
            </a:r>
            <a:r>
              <a:rPr b="1" sz="2800">
                <a:solidFill>
                  <a:srgbClr val="002060"/>
                </a:solidFill>
              </a:rPr>
              <a:t>$119,339</a:t>
            </a:r>
            <a:endParaRPr b="1" sz="2800">
              <a:solidFill>
                <a:srgbClr val="002060"/>
              </a:solidFill>
            </a:endParaRPr>
          </a:p>
          <a:p>
            <a:pPr lvl="0">
              <a:buSzTx/>
              <a:buNone/>
              <a:defRPr sz="1800"/>
            </a:pPr>
            <a:endParaRPr sz="2800"/>
          </a:p>
          <a:p>
            <a:pPr lvl="0">
              <a:spcBef>
                <a:spcPts val="600"/>
              </a:spcBef>
              <a:buSzTx/>
              <a:buNone/>
              <a:defRPr sz="1800"/>
            </a:pPr>
            <a:r>
              <a:rPr sz="2800"/>
              <a:t>	</a:t>
            </a:r>
          </a:p>
        </p:txBody>
      </p:sp>
      <p:pic>
        <p:nvPicPr>
          <p:cNvPr id="117" name="us-lgflag.png" descr="us-lgflag"/>
          <p:cNvPicPr/>
          <p:nvPr/>
        </p:nvPicPr>
        <p:blipFill>
          <a:blip r:embed="rId3">
            <a:extLst/>
          </a:blip>
          <a:stretch>
            <a:fillRect/>
          </a:stretch>
        </p:blipFill>
        <p:spPr>
          <a:xfrm>
            <a:off x="3581400" y="5257800"/>
            <a:ext cx="2205038" cy="1158875"/>
          </a:xfrm>
          <a:prstGeom prst="rect">
            <a:avLst/>
          </a:prstGeom>
          <a:ln w="12700">
            <a:miter lim="400000"/>
          </a:ln>
        </p:spPr>
      </p:pic>
      <p:sp>
        <p:nvSpPr>
          <p:cNvPr id="118" name="Shape 118"/>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000">
                <a:solidFill>
                  <a:srgbClr val="C95803"/>
                </a:solidFill>
                <a:latin typeface="Arial Black"/>
                <a:ea typeface="Arial Black"/>
                <a:cs typeface="Arial Black"/>
                <a:sym typeface="Arial Black"/>
              </a:defRPr>
            </a:lvl1pPr>
          </a:lstStyle>
          <a:p>
            <a:pPr lvl="0">
              <a:defRPr sz="1800">
                <a:solidFill>
                  <a:srgbClr val="000000"/>
                </a:solidFill>
              </a:defRPr>
            </a:pPr>
            <a:r>
              <a:rPr sz="4000">
                <a:solidFill>
                  <a:srgbClr val="C95803"/>
                </a:solidFill>
              </a:rPr>
              <a:t>So How much is a Trillion?</a:t>
            </a:r>
          </a:p>
        </p:txBody>
      </p:sp>
      <p:pic>
        <p:nvPicPr>
          <p:cNvPr id="123" name="dollar.jpg" descr="dollar"/>
          <p:cNvPicPr/>
          <p:nvPr/>
        </p:nvPicPr>
        <p:blipFill>
          <a:blip r:embed="rId2">
            <a:extLst/>
          </a:blip>
          <a:stretch>
            <a:fillRect/>
          </a:stretch>
        </p:blipFill>
        <p:spPr>
          <a:xfrm>
            <a:off x="1905000" y="1752600"/>
            <a:ext cx="2514600" cy="1050925"/>
          </a:xfrm>
          <a:prstGeom prst="rect">
            <a:avLst/>
          </a:prstGeom>
          <a:ln w="12700">
            <a:miter lim="400000"/>
          </a:ln>
        </p:spPr>
      </p:pic>
      <p:pic>
        <p:nvPicPr>
          <p:cNvPr id="124" name="10k.jpg" descr="10k"/>
          <p:cNvPicPr/>
          <p:nvPr/>
        </p:nvPicPr>
        <p:blipFill>
          <a:blip r:embed="rId3">
            <a:extLst/>
          </a:blip>
          <a:stretch>
            <a:fillRect/>
          </a:stretch>
        </p:blipFill>
        <p:spPr>
          <a:xfrm>
            <a:off x="4953000" y="1752600"/>
            <a:ext cx="2895600" cy="1074738"/>
          </a:xfrm>
          <a:prstGeom prst="rect">
            <a:avLst/>
          </a:prstGeom>
          <a:ln w="12700">
            <a:miter lim="400000"/>
          </a:ln>
        </p:spPr>
      </p:pic>
      <p:pic>
        <p:nvPicPr>
          <p:cNvPr id="125" name="mil.png" descr="mil"/>
          <p:cNvPicPr/>
          <p:nvPr/>
        </p:nvPicPr>
        <p:blipFill>
          <a:blip r:embed="rId4">
            <a:extLst/>
          </a:blip>
          <a:stretch>
            <a:fillRect/>
          </a:stretch>
        </p:blipFill>
        <p:spPr>
          <a:xfrm>
            <a:off x="2133600" y="3733800"/>
            <a:ext cx="1752600" cy="1673225"/>
          </a:xfrm>
          <a:prstGeom prst="rect">
            <a:avLst/>
          </a:prstGeom>
          <a:ln w="12700">
            <a:miter lim="400000"/>
          </a:ln>
        </p:spPr>
      </p:pic>
      <p:pic>
        <p:nvPicPr>
          <p:cNvPr id="126" name="100 mil.png" descr="100 mil"/>
          <p:cNvPicPr/>
          <p:nvPr/>
        </p:nvPicPr>
        <p:blipFill>
          <a:blip r:embed="rId5">
            <a:extLst/>
          </a:blip>
          <a:stretch>
            <a:fillRect/>
          </a:stretch>
        </p:blipFill>
        <p:spPr>
          <a:xfrm>
            <a:off x="5029200" y="3886200"/>
            <a:ext cx="3009900" cy="1920875"/>
          </a:xfrm>
          <a:prstGeom prst="rect">
            <a:avLst/>
          </a:prstGeom>
          <a:ln w="12700">
            <a:miter lim="400000"/>
          </a:ln>
        </p:spPr>
      </p:pic>
      <p:sp>
        <p:nvSpPr>
          <p:cNvPr id="127" name="Shape 127"/>
          <p:cNvSpPr/>
          <p:nvPr/>
        </p:nvSpPr>
        <p:spPr>
          <a:xfrm>
            <a:off x="2590800" y="1295400"/>
            <a:ext cx="2133600" cy="54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500"/>
              </a:spcBef>
              <a:defRPr sz="2500">
                <a:latin typeface="Arial Black"/>
                <a:ea typeface="Arial Black"/>
                <a:cs typeface="Arial Black"/>
                <a:sym typeface="Arial Black"/>
              </a:defRPr>
            </a:lvl1pPr>
          </a:lstStyle>
          <a:p>
            <a:pPr lvl="0">
              <a:defRPr sz="1800"/>
            </a:pPr>
            <a:r>
              <a:rPr sz="2500"/>
              <a:t>$100</a:t>
            </a:r>
          </a:p>
        </p:txBody>
      </p:sp>
      <p:sp>
        <p:nvSpPr>
          <p:cNvPr id="128" name="Shape 128"/>
          <p:cNvSpPr/>
          <p:nvPr/>
        </p:nvSpPr>
        <p:spPr>
          <a:xfrm>
            <a:off x="5867400" y="1371600"/>
            <a:ext cx="2133600" cy="54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500"/>
              </a:spcBef>
              <a:defRPr sz="2500">
                <a:latin typeface="Arial Black"/>
                <a:ea typeface="Arial Black"/>
                <a:cs typeface="Arial Black"/>
                <a:sym typeface="Arial Black"/>
              </a:defRPr>
            </a:lvl1pPr>
          </a:lstStyle>
          <a:p>
            <a:pPr lvl="0">
              <a:defRPr sz="1800"/>
            </a:pPr>
            <a:r>
              <a:rPr sz="2500"/>
              <a:t>$10 k</a:t>
            </a:r>
          </a:p>
        </p:txBody>
      </p:sp>
      <p:sp>
        <p:nvSpPr>
          <p:cNvPr id="129" name="Shape 129"/>
          <p:cNvSpPr/>
          <p:nvPr/>
        </p:nvSpPr>
        <p:spPr>
          <a:xfrm>
            <a:off x="2133600" y="3276600"/>
            <a:ext cx="2133600" cy="54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500"/>
              </a:spcBef>
              <a:defRPr sz="2500">
                <a:latin typeface="Arial Black"/>
                <a:ea typeface="Arial Black"/>
                <a:cs typeface="Arial Black"/>
                <a:sym typeface="Arial Black"/>
              </a:defRPr>
            </a:lvl1pPr>
          </a:lstStyle>
          <a:p>
            <a:pPr lvl="0">
              <a:defRPr sz="1800"/>
            </a:pPr>
            <a:r>
              <a:rPr sz="2500"/>
              <a:t>$1 Million</a:t>
            </a:r>
          </a:p>
        </p:txBody>
      </p:sp>
      <p:sp>
        <p:nvSpPr>
          <p:cNvPr id="130" name="Shape 130"/>
          <p:cNvSpPr/>
          <p:nvPr/>
        </p:nvSpPr>
        <p:spPr>
          <a:xfrm>
            <a:off x="5562600" y="3200400"/>
            <a:ext cx="2514600" cy="54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500"/>
              </a:spcBef>
              <a:defRPr sz="2500">
                <a:latin typeface="Arial Black"/>
                <a:ea typeface="Arial Black"/>
                <a:cs typeface="Arial Black"/>
                <a:sym typeface="Arial Black"/>
              </a:defRPr>
            </a:lvl1pPr>
          </a:lstStyle>
          <a:p>
            <a:pPr lvl="0">
              <a:defRPr sz="1800"/>
            </a:pPr>
            <a:r>
              <a:rPr sz="2500"/>
              <a:t>$100 Million</a:t>
            </a:r>
          </a:p>
        </p:txBody>
      </p:sp>
      <p:sp>
        <p:nvSpPr>
          <p:cNvPr id="131" name="Shape 131"/>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a:solidFill>
                  <a:srgbClr val="008000"/>
                </a:solidFill>
              </a:defRPr>
            </a:lvl1pPr>
          </a:lstStyle>
          <a:p>
            <a:pPr lvl="0">
              <a:defRPr b="0" sz="1800">
                <a:solidFill>
                  <a:srgbClr val="000000"/>
                </a:solidFill>
              </a:defRPr>
            </a:pPr>
            <a:r>
              <a:rPr b="1" sz="4400">
                <a:solidFill>
                  <a:srgbClr val="008000"/>
                </a:solidFill>
              </a:rPr>
              <a:t>1 Trillion Dollars</a:t>
            </a:r>
          </a:p>
        </p:txBody>
      </p:sp>
      <p:pic>
        <p:nvPicPr>
          <p:cNvPr id="134" name="trillion.png" descr="trillion"/>
          <p:cNvPicPr/>
          <p:nvPr/>
        </p:nvPicPr>
        <p:blipFill>
          <a:blip r:embed="rId2">
            <a:extLst/>
          </a:blip>
          <a:stretch>
            <a:fillRect/>
          </a:stretch>
        </p:blipFill>
        <p:spPr>
          <a:xfrm>
            <a:off x="0" y="2782887"/>
            <a:ext cx="9144000" cy="4075113"/>
          </a:xfrm>
          <a:prstGeom prst="rect">
            <a:avLst/>
          </a:prstGeom>
          <a:ln w="12700">
            <a:miter lim="400000"/>
          </a:ln>
        </p:spPr>
      </p:pic>
      <p:sp>
        <p:nvSpPr>
          <p:cNvPr id="135" name="Shape 135"/>
          <p:cNvSpPr/>
          <p:nvPr/>
        </p:nvSpPr>
        <p:spPr>
          <a:xfrm>
            <a:off x="0" y="1981199"/>
            <a:ext cx="4800600" cy="667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200"/>
              </a:spcBef>
              <a:defRPr b="1" sz="2000">
                <a:solidFill>
                  <a:srgbClr val="000099"/>
                </a:solidFill>
              </a:defRPr>
            </a:lvl1pPr>
          </a:lstStyle>
          <a:p>
            <a:pPr lvl="0">
              <a:defRPr b="0" sz="1800">
                <a:solidFill>
                  <a:srgbClr val="000000"/>
                </a:solidFill>
              </a:defRPr>
            </a:pPr>
            <a:r>
              <a:rPr b="1" sz="2000">
                <a:solidFill>
                  <a:srgbClr val="000099"/>
                </a:solidFill>
              </a:rPr>
              <a:t>The Economic Recession wasn’t the beginning of our debt problem</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5"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667512">
              <a:defRPr sz="1800"/>
            </a:pPr>
            <a:r>
              <a:rPr sz="2920">
                <a:solidFill>
                  <a:srgbClr val="C95803"/>
                </a:solidFill>
                <a:latin typeface="Arial Black"/>
                <a:ea typeface="Arial Black"/>
                <a:cs typeface="Arial Black"/>
                <a:sym typeface="Arial Black"/>
              </a:rPr>
              <a:t>Good Debt vs. Bad Debt</a:t>
            </a:r>
            <a:br>
              <a:rPr sz="2920">
                <a:solidFill>
                  <a:srgbClr val="C95803"/>
                </a:solidFill>
                <a:latin typeface="Arial Black"/>
                <a:ea typeface="Arial Black"/>
                <a:cs typeface="Arial Black"/>
                <a:sym typeface="Arial Black"/>
              </a:rPr>
            </a:br>
            <a:r>
              <a:rPr sz="2920">
                <a:solidFill>
                  <a:srgbClr val="008000"/>
                </a:solidFill>
                <a:latin typeface="Arial Black"/>
                <a:ea typeface="Arial Black"/>
                <a:cs typeface="Arial Black"/>
                <a:sym typeface="Arial Black"/>
              </a:rPr>
              <a:t>GOOD</a:t>
            </a:r>
          </a:p>
        </p:txBody>
      </p:sp>
      <p:sp>
        <p:nvSpPr>
          <p:cNvPr id="138" name="Shape 138"/>
          <p:cNvSpPr/>
          <p:nvPr>
            <p:ph type="body" idx="4294967295"/>
          </p:nvPr>
        </p:nvSpPr>
        <p:spPr>
          <a:xfrm>
            <a:off x="1752600" y="1600200"/>
            <a:ext cx="67818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002060"/>
              </a:buClr>
              <a:buChar char="•"/>
              <a:defRPr sz="1800"/>
            </a:pPr>
            <a:r>
              <a:rPr sz="3200">
                <a:solidFill>
                  <a:srgbClr val="002060"/>
                </a:solidFill>
              </a:rPr>
              <a:t>A </a:t>
            </a:r>
            <a:r>
              <a:rPr b="1" sz="3200">
                <a:solidFill>
                  <a:srgbClr val="002060"/>
                </a:solidFill>
              </a:rPr>
              <a:t>reasonable</a:t>
            </a:r>
            <a:r>
              <a:rPr sz="3200">
                <a:solidFill>
                  <a:srgbClr val="002060"/>
                </a:solidFill>
              </a:rPr>
              <a:t> Mortgage Loan</a:t>
            </a:r>
            <a:endParaRPr sz="3200">
              <a:solidFill>
                <a:srgbClr val="002060"/>
              </a:solidFill>
            </a:endParaRPr>
          </a:p>
          <a:p>
            <a:pPr lvl="0">
              <a:buClr>
                <a:srgbClr val="002060"/>
              </a:buClr>
              <a:buChar char="•"/>
              <a:defRPr sz="1800"/>
            </a:pPr>
            <a:r>
              <a:rPr sz="3200">
                <a:solidFill>
                  <a:srgbClr val="002060"/>
                </a:solidFill>
              </a:rPr>
              <a:t>A </a:t>
            </a:r>
            <a:r>
              <a:rPr b="1" sz="3200">
                <a:solidFill>
                  <a:srgbClr val="002060"/>
                </a:solidFill>
              </a:rPr>
              <a:t>reasonable</a:t>
            </a:r>
            <a:r>
              <a:rPr sz="3200">
                <a:solidFill>
                  <a:srgbClr val="002060"/>
                </a:solidFill>
              </a:rPr>
              <a:t> Auto Loan</a:t>
            </a:r>
            <a:endParaRPr sz="3200">
              <a:solidFill>
                <a:srgbClr val="002060"/>
              </a:solidFill>
            </a:endParaRPr>
          </a:p>
          <a:p>
            <a:pPr lvl="0">
              <a:buClr>
                <a:srgbClr val="002060"/>
              </a:buClr>
              <a:buChar char="•"/>
              <a:defRPr sz="1800"/>
            </a:pPr>
            <a:r>
              <a:rPr sz="3200">
                <a:solidFill>
                  <a:srgbClr val="002060"/>
                </a:solidFill>
              </a:rPr>
              <a:t>Student Loans</a:t>
            </a:r>
            <a:endParaRPr sz="3200">
              <a:solidFill>
                <a:srgbClr val="002060"/>
              </a:solidFill>
            </a:endParaRPr>
          </a:p>
          <a:p>
            <a:pPr lvl="0">
              <a:buClr>
                <a:srgbClr val="002060"/>
              </a:buClr>
              <a:buChar char="•"/>
              <a:defRPr sz="1800"/>
            </a:pPr>
            <a:r>
              <a:rPr sz="3200">
                <a:solidFill>
                  <a:srgbClr val="002060"/>
                </a:solidFill>
              </a:rPr>
              <a:t>Business Loans</a:t>
            </a:r>
            <a:endParaRPr sz="3200">
              <a:solidFill>
                <a:srgbClr val="002060"/>
              </a:solidFill>
            </a:endParaRPr>
          </a:p>
          <a:p>
            <a:pPr lvl="0">
              <a:buClr>
                <a:srgbClr val="002060"/>
              </a:buClr>
              <a:buChar char="•"/>
              <a:defRPr sz="1800"/>
            </a:pPr>
            <a:r>
              <a:rPr sz="3200">
                <a:solidFill>
                  <a:srgbClr val="002060"/>
                </a:solidFill>
              </a:rPr>
              <a:t>Small Credit Load</a:t>
            </a:r>
            <a:endParaRPr sz="3200">
              <a:solidFill>
                <a:srgbClr val="002060"/>
              </a:solidFill>
            </a:endParaRPr>
          </a:p>
          <a:p>
            <a:pPr lvl="0">
              <a:buClr>
                <a:srgbClr val="002060"/>
              </a:buClr>
              <a:buChar char="•"/>
              <a:defRPr sz="1800"/>
            </a:pPr>
            <a:endParaRPr sz="3200">
              <a:solidFill>
                <a:srgbClr val="002060"/>
              </a:solidFill>
            </a:endParaRPr>
          </a:p>
          <a:p>
            <a:pPr lvl="1" marL="285750" indent="171450">
              <a:spcBef>
                <a:spcPts val="400"/>
              </a:spcBef>
              <a:buSzTx/>
              <a:buNone/>
              <a:defRPr sz="1800"/>
            </a:pPr>
            <a:r>
              <a:rPr sz="2000">
                <a:solidFill>
                  <a:srgbClr val="002060"/>
                </a:solidFill>
              </a:rPr>
              <a:t>These “GOOD” debts may be needed, but you can over-leverage yourself. In that case, it could be considered a bad debt.</a:t>
            </a:r>
          </a:p>
        </p:txBody>
      </p:sp>
      <p:sp>
        <p:nvSpPr>
          <p:cNvPr id="139" name="Shape 139"/>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667512">
              <a:defRPr sz="1800"/>
            </a:pPr>
            <a:r>
              <a:rPr sz="2920">
                <a:solidFill>
                  <a:srgbClr val="C95803"/>
                </a:solidFill>
                <a:latin typeface="Arial Black"/>
                <a:ea typeface="Arial Black"/>
                <a:cs typeface="Arial Black"/>
                <a:sym typeface="Arial Black"/>
              </a:rPr>
              <a:t>Good Debt vs. Bad Debt</a:t>
            </a:r>
            <a:br>
              <a:rPr sz="2920">
                <a:solidFill>
                  <a:srgbClr val="C95803"/>
                </a:solidFill>
                <a:latin typeface="Arial Black"/>
                <a:ea typeface="Arial Black"/>
                <a:cs typeface="Arial Black"/>
                <a:sym typeface="Arial Black"/>
              </a:rPr>
            </a:br>
            <a:r>
              <a:rPr sz="2920">
                <a:solidFill>
                  <a:srgbClr val="FF0000"/>
                </a:solidFill>
                <a:latin typeface="Arial Black"/>
                <a:ea typeface="Arial Black"/>
                <a:cs typeface="Arial Black"/>
                <a:sym typeface="Arial Black"/>
              </a:rPr>
              <a:t>BAD</a:t>
            </a:r>
          </a:p>
        </p:txBody>
      </p:sp>
      <p:sp>
        <p:nvSpPr>
          <p:cNvPr id="142" name="Shape 142"/>
          <p:cNvSpPr/>
          <p:nvPr>
            <p:ph type="body" idx="4294967295"/>
          </p:nvPr>
        </p:nvSpPr>
        <p:spPr>
          <a:xfrm>
            <a:off x="1752600" y="1600200"/>
            <a:ext cx="6781800" cy="5029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buClr>
                <a:srgbClr val="002060"/>
              </a:buClr>
              <a:buChar char="•"/>
              <a:defRPr sz="1800"/>
            </a:pPr>
            <a:r>
              <a:rPr sz="3200">
                <a:solidFill>
                  <a:srgbClr val="002060"/>
                </a:solidFill>
              </a:rPr>
              <a:t>Excessive Credit Card Debt</a:t>
            </a:r>
            <a:endParaRPr sz="3200">
              <a:solidFill>
                <a:srgbClr val="002060"/>
              </a:solidFill>
            </a:endParaRPr>
          </a:p>
          <a:p>
            <a:pPr lvl="0">
              <a:lnSpc>
                <a:spcPct val="90000"/>
              </a:lnSpc>
              <a:buClr>
                <a:srgbClr val="002060"/>
              </a:buClr>
              <a:buChar char="•"/>
              <a:defRPr sz="1800"/>
            </a:pPr>
            <a:r>
              <a:rPr sz="3200">
                <a:solidFill>
                  <a:srgbClr val="002060"/>
                </a:solidFill>
              </a:rPr>
              <a:t>Furniture Loans</a:t>
            </a:r>
            <a:endParaRPr sz="3200">
              <a:solidFill>
                <a:srgbClr val="002060"/>
              </a:solidFill>
            </a:endParaRPr>
          </a:p>
          <a:p>
            <a:pPr lvl="0">
              <a:lnSpc>
                <a:spcPct val="90000"/>
              </a:lnSpc>
              <a:buClr>
                <a:srgbClr val="002060"/>
              </a:buClr>
              <a:buChar char="•"/>
              <a:defRPr sz="1800"/>
            </a:pPr>
            <a:r>
              <a:rPr sz="3200">
                <a:solidFill>
                  <a:srgbClr val="002060"/>
                </a:solidFill>
              </a:rPr>
              <a:t>Computer Loans</a:t>
            </a:r>
            <a:endParaRPr sz="3200">
              <a:solidFill>
                <a:srgbClr val="002060"/>
              </a:solidFill>
            </a:endParaRPr>
          </a:p>
          <a:p>
            <a:pPr lvl="0">
              <a:lnSpc>
                <a:spcPct val="90000"/>
              </a:lnSpc>
              <a:buClr>
                <a:srgbClr val="002060"/>
              </a:buClr>
              <a:buChar char="•"/>
              <a:defRPr sz="1800"/>
            </a:pPr>
            <a:r>
              <a:rPr sz="3200">
                <a:solidFill>
                  <a:srgbClr val="002060"/>
                </a:solidFill>
              </a:rPr>
              <a:t>Retail Store Card Debt</a:t>
            </a:r>
            <a:endParaRPr sz="3200">
              <a:solidFill>
                <a:srgbClr val="002060"/>
              </a:solidFill>
            </a:endParaRPr>
          </a:p>
          <a:p>
            <a:pPr lvl="0">
              <a:lnSpc>
                <a:spcPct val="90000"/>
              </a:lnSpc>
              <a:buClr>
                <a:srgbClr val="002060"/>
              </a:buClr>
              <a:buChar char="•"/>
              <a:defRPr sz="1800"/>
            </a:pPr>
            <a:r>
              <a:rPr sz="3200">
                <a:solidFill>
                  <a:srgbClr val="002060"/>
                </a:solidFill>
              </a:rPr>
              <a:t>Payday Loans</a:t>
            </a:r>
            <a:endParaRPr sz="3200">
              <a:solidFill>
                <a:srgbClr val="002060"/>
              </a:solidFill>
            </a:endParaRPr>
          </a:p>
          <a:p>
            <a:pPr lvl="0">
              <a:lnSpc>
                <a:spcPct val="90000"/>
              </a:lnSpc>
              <a:buClr>
                <a:srgbClr val="002060"/>
              </a:buClr>
              <a:buChar char="•"/>
              <a:defRPr sz="1800"/>
            </a:pPr>
            <a:r>
              <a:rPr sz="3200">
                <a:solidFill>
                  <a:srgbClr val="002060"/>
                </a:solidFill>
              </a:rPr>
              <a:t>Tax Anticipation Loans</a:t>
            </a:r>
            <a:endParaRPr sz="3200">
              <a:solidFill>
                <a:srgbClr val="002060"/>
              </a:solidFill>
            </a:endParaRPr>
          </a:p>
          <a:p>
            <a:pPr lvl="0">
              <a:lnSpc>
                <a:spcPct val="90000"/>
              </a:lnSpc>
              <a:buSzTx/>
              <a:buNone/>
              <a:defRPr sz="1800"/>
            </a:pPr>
            <a:endParaRPr sz="2400">
              <a:solidFill>
                <a:srgbClr val="002060"/>
              </a:solidFill>
            </a:endParaRPr>
          </a:p>
          <a:p>
            <a:pPr lvl="1" marL="285750" indent="171450">
              <a:lnSpc>
                <a:spcPct val="90000"/>
              </a:lnSpc>
              <a:spcBef>
                <a:spcPts val="400"/>
              </a:spcBef>
              <a:buSzTx/>
              <a:buNone/>
              <a:defRPr sz="1800"/>
            </a:pPr>
            <a:r>
              <a:rPr sz="2000">
                <a:solidFill>
                  <a:srgbClr val="002060"/>
                </a:solidFill>
              </a:rPr>
              <a:t>These “BAD” debts are a generalization. There may be times when you get a loan for something like a computer. REMEMBER, it is always better to save up money beforehand and pay cash</a:t>
            </a:r>
            <a:r>
              <a:rPr sz="2000"/>
              <a:t>.</a:t>
            </a:r>
          </a:p>
        </p:txBody>
      </p:sp>
      <p:sp>
        <p:nvSpPr>
          <p:cNvPr id="143" name="Shape 143"/>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Who looks at your Credit?</a:t>
            </a:r>
          </a:p>
        </p:txBody>
      </p:sp>
      <p:sp>
        <p:nvSpPr>
          <p:cNvPr id="146" name="Shape 146"/>
          <p:cNvSpPr/>
          <p:nvPr>
            <p:ph type="body" idx="4294967295"/>
          </p:nvPr>
        </p:nvSpPr>
        <p:spPr>
          <a:xfrm>
            <a:off x="1066800" y="1600200"/>
            <a:ext cx="4191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600"/>
              </a:spcBef>
              <a:buClr>
                <a:srgbClr val="000066"/>
              </a:buClr>
              <a:buChar char="•"/>
              <a:defRPr sz="1800"/>
            </a:pPr>
            <a:r>
              <a:rPr sz="2800">
                <a:solidFill>
                  <a:srgbClr val="000066"/>
                </a:solidFill>
              </a:rPr>
              <a:t>Lenders</a:t>
            </a:r>
            <a:endParaRPr sz="2800">
              <a:solidFill>
                <a:srgbClr val="000066"/>
              </a:solidFill>
            </a:endParaRPr>
          </a:p>
          <a:p>
            <a:pPr lvl="1" marL="742950" indent="-285750">
              <a:spcBef>
                <a:spcPts val="500"/>
              </a:spcBef>
              <a:buClr>
                <a:srgbClr val="000066"/>
              </a:buClr>
              <a:defRPr sz="1800"/>
            </a:pPr>
            <a:r>
              <a:rPr sz="2400">
                <a:solidFill>
                  <a:srgbClr val="000066"/>
                </a:solidFill>
              </a:rPr>
              <a:t>Credit Cards</a:t>
            </a:r>
            <a:endParaRPr sz="2400">
              <a:solidFill>
                <a:srgbClr val="000066"/>
              </a:solidFill>
            </a:endParaRPr>
          </a:p>
          <a:p>
            <a:pPr lvl="1" marL="742950" indent="-285750">
              <a:spcBef>
                <a:spcPts val="500"/>
              </a:spcBef>
              <a:buClr>
                <a:srgbClr val="000066"/>
              </a:buClr>
              <a:defRPr sz="1800"/>
            </a:pPr>
            <a:r>
              <a:rPr sz="2400">
                <a:solidFill>
                  <a:srgbClr val="000066"/>
                </a:solidFill>
              </a:rPr>
              <a:t>Store Cards</a:t>
            </a:r>
            <a:endParaRPr sz="2400">
              <a:solidFill>
                <a:srgbClr val="000066"/>
              </a:solidFill>
            </a:endParaRPr>
          </a:p>
          <a:p>
            <a:pPr lvl="1" marL="742950" indent="-285750">
              <a:spcBef>
                <a:spcPts val="500"/>
              </a:spcBef>
              <a:buClr>
                <a:srgbClr val="000066"/>
              </a:buClr>
              <a:defRPr sz="1800"/>
            </a:pPr>
            <a:r>
              <a:rPr sz="2400">
                <a:solidFill>
                  <a:srgbClr val="000066"/>
                </a:solidFill>
              </a:rPr>
              <a:t>Auto Loans</a:t>
            </a:r>
            <a:endParaRPr sz="2400">
              <a:solidFill>
                <a:srgbClr val="000066"/>
              </a:solidFill>
            </a:endParaRPr>
          </a:p>
          <a:p>
            <a:pPr lvl="1" marL="742950" indent="-285750">
              <a:spcBef>
                <a:spcPts val="500"/>
              </a:spcBef>
              <a:buClr>
                <a:srgbClr val="000066"/>
              </a:buClr>
              <a:defRPr sz="1800"/>
            </a:pPr>
            <a:r>
              <a:rPr sz="2400">
                <a:solidFill>
                  <a:srgbClr val="000066"/>
                </a:solidFill>
              </a:rPr>
              <a:t>Mortgages</a:t>
            </a:r>
            <a:endParaRPr sz="2400">
              <a:solidFill>
                <a:srgbClr val="000066"/>
              </a:solidFill>
            </a:endParaRPr>
          </a:p>
          <a:p>
            <a:pPr lvl="1" marL="742950" indent="-285750">
              <a:spcBef>
                <a:spcPts val="500"/>
              </a:spcBef>
              <a:buClr>
                <a:srgbClr val="000066"/>
              </a:buClr>
              <a:defRPr sz="1800"/>
            </a:pPr>
            <a:r>
              <a:rPr sz="2400">
                <a:solidFill>
                  <a:srgbClr val="000066"/>
                </a:solidFill>
              </a:rPr>
              <a:t>Personal Loans</a:t>
            </a:r>
            <a:endParaRPr sz="2400">
              <a:solidFill>
                <a:srgbClr val="000066"/>
              </a:solidFill>
            </a:endParaRPr>
          </a:p>
          <a:p>
            <a:pPr lvl="1" marL="742950" indent="-285750">
              <a:spcBef>
                <a:spcPts val="500"/>
              </a:spcBef>
              <a:buClr>
                <a:srgbClr val="000066"/>
              </a:buClr>
              <a:defRPr sz="1800"/>
            </a:pPr>
            <a:r>
              <a:rPr sz="2400">
                <a:solidFill>
                  <a:srgbClr val="000066"/>
                </a:solidFill>
              </a:rPr>
              <a:t>Furniture Loans</a:t>
            </a:r>
            <a:endParaRPr sz="2400">
              <a:solidFill>
                <a:srgbClr val="000066"/>
              </a:solidFill>
            </a:endParaRPr>
          </a:p>
          <a:p>
            <a:pPr lvl="1" marL="742950" indent="-285750">
              <a:spcBef>
                <a:spcPts val="500"/>
              </a:spcBef>
              <a:buClr>
                <a:srgbClr val="000066"/>
              </a:buClr>
              <a:defRPr sz="1800"/>
            </a:pPr>
            <a:r>
              <a:rPr sz="2400">
                <a:solidFill>
                  <a:srgbClr val="000066"/>
                </a:solidFill>
              </a:rPr>
              <a:t>Computer Loans</a:t>
            </a:r>
          </a:p>
        </p:txBody>
      </p:sp>
      <p:sp>
        <p:nvSpPr>
          <p:cNvPr id="147" name="Shape 147"/>
          <p:cNvSpPr/>
          <p:nvPr/>
        </p:nvSpPr>
        <p:spPr>
          <a:xfrm>
            <a:off x="4648200" y="1600200"/>
            <a:ext cx="4495800" cy="38670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spcBef>
                <a:spcPts val="600"/>
              </a:spcBef>
              <a:buClr>
                <a:srgbClr val="000066"/>
              </a:buClr>
              <a:buSzPct val="100000"/>
              <a:buChar char="•"/>
            </a:pPr>
            <a:r>
              <a:rPr sz="2800">
                <a:solidFill>
                  <a:srgbClr val="000066"/>
                </a:solidFill>
              </a:rPr>
              <a:t>Utility Companies</a:t>
            </a:r>
            <a:endParaRPr sz="2800">
              <a:solidFill>
                <a:srgbClr val="000066"/>
              </a:solidFill>
            </a:endParaRPr>
          </a:p>
          <a:p>
            <a:pPr lvl="0" marL="342900" indent="-342900">
              <a:spcBef>
                <a:spcPts val="600"/>
              </a:spcBef>
              <a:buClr>
                <a:srgbClr val="000066"/>
              </a:buClr>
              <a:buSzPct val="100000"/>
              <a:buChar char="•"/>
            </a:pPr>
            <a:r>
              <a:rPr sz="2800">
                <a:solidFill>
                  <a:srgbClr val="000066"/>
                </a:solidFill>
              </a:rPr>
              <a:t>Cell Phone Companies</a:t>
            </a:r>
            <a:endParaRPr sz="2800">
              <a:solidFill>
                <a:srgbClr val="000066"/>
              </a:solidFill>
            </a:endParaRPr>
          </a:p>
          <a:p>
            <a:pPr lvl="0" marL="342900" indent="-342900">
              <a:spcBef>
                <a:spcPts val="600"/>
              </a:spcBef>
              <a:buClr>
                <a:srgbClr val="000066"/>
              </a:buClr>
              <a:buSzPct val="100000"/>
              <a:buChar char="•"/>
            </a:pPr>
            <a:r>
              <a:rPr sz="2800">
                <a:solidFill>
                  <a:srgbClr val="000066"/>
                </a:solidFill>
              </a:rPr>
              <a:t>Insurance Carrier</a:t>
            </a:r>
            <a:endParaRPr sz="2800">
              <a:solidFill>
                <a:srgbClr val="000066"/>
              </a:solidFill>
            </a:endParaRPr>
          </a:p>
          <a:p>
            <a:pPr lvl="0" marL="342900" indent="-342900">
              <a:spcBef>
                <a:spcPts val="600"/>
              </a:spcBef>
              <a:buClr>
                <a:srgbClr val="000066"/>
              </a:buClr>
              <a:buSzPct val="100000"/>
              <a:buChar char="•"/>
            </a:pPr>
            <a:r>
              <a:rPr sz="2800">
                <a:solidFill>
                  <a:srgbClr val="000066"/>
                </a:solidFill>
              </a:rPr>
              <a:t>Employers</a:t>
            </a:r>
            <a:endParaRPr sz="2800">
              <a:solidFill>
                <a:srgbClr val="000066"/>
              </a:solidFill>
            </a:endParaRPr>
          </a:p>
          <a:p>
            <a:pPr lvl="0" marL="342900" indent="-342900">
              <a:spcBef>
                <a:spcPts val="600"/>
              </a:spcBef>
              <a:buClr>
                <a:srgbClr val="000066"/>
              </a:buClr>
              <a:buSzPct val="100000"/>
              <a:buChar char="•"/>
            </a:pPr>
            <a:r>
              <a:rPr sz="2800">
                <a:solidFill>
                  <a:srgbClr val="000066"/>
                </a:solidFill>
              </a:rPr>
              <a:t>Military</a:t>
            </a:r>
            <a:r>
              <a:rPr sz="2000">
                <a:solidFill>
                  <a:srgbClr val="000066"/>
                </a:solidFill>
              </a:rPr>
              <a:t> (Security Clearance)</a:t>
            </a:r>
            <a:endParaRPr sz="2000">
              <a:solidFill>
                <a:srgbClr val="000066"/>
              </a:solidFill>
            </a:endParaRPr>
          </a:p>
          <a:p>
            <a:pPr lvl="0" marL="342900" indent="-342900">
              <a:spcBef>
                <a:spcPts val="600"/>
              </a:spcBef>
              <a:buClr>
                <a:srgbClr val="000066"/>
              </a:buClr>
              <a:buSzPct val="100000"/>
              <a:buChar char="•"/>
            </a:pPr>
            <a:r>
              <a:rPr sz="2800">
                <a:solidFill>
                  <a:srgbClr val="000066"/>
                </a:solidFill>
              </a:rPr>
              <a:t>Rental agents</a:t>
            </a:r>
            <a:endParaRPr sz="2800">
              <a:solidFill>
                <a:srgbClr val="000066"/>
              </a:solidFill>
            </a:endParaRPr>
          </a:p>
          <a:p>
            <a:pPr lvl="0" marL="342900" indent="-342900">
              <a:spcBef>
                <a:spcPts val="600"/>
              </a:spcBef>
              <a:buClr>
                <a:srgbClr val="000066"/>
              </a:buClr>
              <a:buSzPct val="100000"/>
              <a:buChar char="•"/>
            </a:pPr>
            <a:r>
              <a:rPr sz="2800">
                <a:solidFill>
                  <a:srgbClr val="000066"/>
                </a:solidFill>
              </a:rPr>
              <a:t>Bank</a:t>
            </a:r>
            <a:endParaRPr sz="2800">
              <a:solidFill>
                <a:srgbClr val="000066"/>
              </a:solidFill>
            </a:endParaRPr>
          </a:p>
          <a:p>
            <a:pPr lvl="1" marL="742950" indent="-285750">
              <a:spcBef>
                <a:spcPts val="500"/>
              </a:spcBef>
              <a:buClr>
                <a:srgbClr val="000066"/>
              </a:buClr>
              <a:buSzPct val="100000"/>
              <a:buChar char="–"/>
            </a:pPr>
            <a:r>
              <a:rPr sz="2400">
                <a:solidFill>
                  <a:srgbClr val="000066"/>
                </a:solidFill>
              </a:rPr>
              <a:t>(checking/savings accts</a:t>
            </a:r>
            <a:r>
              <a:rPr sz="2400"/>
              <a:t>)</a:t>
            </a:r>
          </a:p>
        </p:txBody>
      </p:sp>
      <p:sp>
        <p:nvSpPr>
          <p:cNvPr id="148" name="Shape 148"/>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idx="4294967295"/>
          </p:nvPr>
        </p:nvSpPr>
        <p:spPr>
          <a:xfrm>
            <a:off x="304800" y="274637"/>
            <a:ext cx="8610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000">
                <a:solidFill>
                  <a:srgbClr val="B8673A"/>
                </a:solidFill>
                <a:latin typeface="Arial Black"/>
                <a:ea typeface="Arial Black"/>
                <a:cs typeface="Arial Black"/>
                <a:sym typeface="Arial Black"/>
              </a:defRPr>
            </a:lvl1pPr>
          </a:lstStyle>
          <a:p>
            <a:pPr lvl="0">
              <a:defRPr sz="1800">
                <a:solidFill>
                  <a:srgbClr val="000000"/>
                </a:solidFill>
              </a:defRPr>
            </a:pPr>
            <a:r>
              <a:rPr sz="4000">
                <a:solidFill>
                  <a:srgbClr val="B8673A"/>
                </a:solidFill>
              </a:rPr>
              <a:t>Which Accounts Build Credit?</a:t>
            </a:r>
          </a:p>
        </p:txBody>
      </p:sp>
      <p:sp>
        <p:nvSpPr>
          <p:cNvPr id="151" name="Shape 151"/>
          <p:cNvSpPr/>
          <p:nvPr>
            <p:ph type="body" idx="4294967295"/>
          </p:nvPr>
        </p:nvSpPr>
        <p:spPr>
          <a:xfrm>
            <a:off x="1219200" y="1676400"/>
            <a:ext cx="4191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600"/>
              </a:spcBef>
              <a:buSzTx/>
              <a:buNone/>
              <a:defRPr sz="1800"/>
            </a:pPr>
            <a:r>
              <a:rPr sz="2800"/>
              <a:t>		</a:t>
            </a:r>
            <a:r>
              <a:rPr b="1" sz="2800">
                <a:solidFill>
                  <a:srgbClr val="008000"/>
                </a:solidFill>
              </a:rPr>
              <a:t>YES</a:t>
            </a:r>
            <a:endParaRPr b="1" sz="2800">
              <a:solidFill>
                <a:srgbClr val="008000"/>
              </a:solidFill>
            </a:endParaRPr>
          </a:p>
          <a:p>
            <a:pPr lvl="1" marL="742950" indent="-285750">
              <a:spcBef>
                <a:spcPts val="500"/>
              </a:spcBef>
              <a:buClr>
                <a:srgbClr val="000066"/>
              </a:buClr>
              <a:defRPr sz="1800"/>
            </a:pPr>
            <a:r>
              <a:rPr sz="2400">
                <a:solidFill>
                  <a:srgbClr val="000066"/>
                </a:solidFill>
              </a:rPr>
              <a:t>Credit Cards</a:t>
            </a:r>
            <a:endParaRPr sz="2400">
              <a:solidFill>
                <a:srgbClr val="000066"/>
              </a:solidFill>
            </a:endParaRPr>
          </a:p>
          <a:p>
            <a:pPr lvl="1" marL="742950" indent="-285750">
              <a:spcBef>
                <a:spcPts val="500"/>
              </a:spcBef>
              <a:buClr>
                <a:srgbClr val="000066"/>
              </a:buClr>
              <a:defRPr sz="1800"/>
            </a:pPr>
            <a:r>
              <a:rPr sz="2400">
                <a:solidFill>
                  <a:srgbClr val="000066"/>
                </a:solidFill>
              </a:rPr>
              <a:t>Store Cards</a:t>
            </a:r>
            <a:endParaRPr sz="2400">
              <a:solidFill>
                <a:srgbClr val="000066"/>
              </a:solidFill>
            </a:endParaRPr>
          </a:p>
          <a:p>
            <a:pPr lvl="1" marL="742950" indent="-285750">
              <a:spcBef>
                <a:spcPts val="500"/>
              </a:spcBef>
              <a:buClr>
                <a:srgbClr val="000066"/>
              </a:buClr>
              <a:defRPr sz="1800"/>
            </a:pPr>
            <a:r>
              <a:rPr sz="2400">
                <a:solidFill>
                  <a:srgbClr val="000066"/>
                </a:solidFill>
              </a:rPr>
              <a:t>Auto Loans</a:t>
            </a:r>
            <a:endParaRPr sz="2400">
              <a:solidFill>
                <a:srgbClr val="000066"/>
              </a:solidFill>
            </a:endParaRPr>
          </a:p>
          <a:p>
            <a:pPr lvl="1" marL="742950" indent="-285750">
              <a:spcBef>
                <a:spcPts val="500"/>
              </a:spcBef>
              <a:buClr>
                <a:srgbClr val="000066"/>
              </a:buClr>
              <a:defRPr sz="1800"/>
            </a:pPr>
            <a:r>
              <a:rPr sz="2400">
                <a:solidFill>
                  <a:srgbClr val="000066"/>
                </a:solidFill>
              </a:rPr>
              <a:t>Mortgages</a:t>
            </a:r>
            <a:endParaRPr sz="2400">
              <a:solidFill>
                <a:srgbClr val="000066"/>
              </a:solidFill>
            </a:endParaRPr>
          </a:p>
          <a:p>
            <a:pPr lvl="1" marL="742950" indent="-285750">
              <a:spcBef>
                <a:spcPts val="500"/>
              </a:spcBef>
              <a:buClr>
                <a:srgbClr val="000066"/>
              </a:buClr>
              <a:defRPr sz="1800"/>
            </a:pPr>
            <a:r>
              <a:rPr sz="2400">
                <a:solidFill>
                  <a:srgbClr val="000066"/>
                </a:solidFill>
              </a:rPr>
              <a:t>Personal Loans</a:t>
            </a:r>
            <a:endParaRPr sz="2400">
              <a:solidFill>
                <a:srgbClr val="000066"/>
              </a:solidFill>
            </a:endParaRPr>
          </a:p>
          <a:p>
            <a:pPr lvl="1" marL="742950" indent="-285750">
              <a:spcBef>
                <a:spcPts val="500"/>
              </a:spcBef>
              <a:buClr>
                <a:srgbClr val="000066"/>
              </a:buClr>
              <a:defRPr sz="1800"/>
            </a:pPr>
            <a:r>
              <a:rPr sz="2400">
                <a:solidFill>
                  <a:srgbClr val="000066"/>
                </a:solidFill>
              </a:rPr>
              <a:t>Furniture Loans</a:t>
            </a:r>
            <a:endParaRPr sz="2400">
              <a:solidFill>
                <a:srgbClr val="000066"/>
              </a:solidFill>
            </a:endParaRPr>
          </a:p>
          <a:p>
            <a:pPr lvl="1" marL="742950" indent="-285750">
              <a:spcBef>
                <a:spcPts val="500"/>
              </a:spcBef>
              <a:buClr>
                <a:srgbClr val="000066"/>
              </a:buClr>
              <a:defRPr sz="1800"/>
            </a:pPr>
            <a:r>
              <a:rPr sz="2400">
                <a:solidFill>
                  <a:srgbClr val="000066"/>
                </a:solidFill>
              </a:rPr>
              <a:t>Computer Loans</a:t>
            </a:r>
          </a:p>
        </p:txBody>
      </p:sp>
      <p:sp>
        <p:nvSpPr>
          <p:cNvPr id="152" name="Shape 152"/>
          <p:cNvSpPr/>
          <p:nvPr/>
        </p:nvSpPr>
        <p:spPr>
          <a:xfrm>
            <a:off x="4648200" y="1600200"/>
            <a:ext cx="4495800" cy="43466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spcBef>
                <a:spcPts val="600"/>
              </a:spcBef>
            </a:pPr>
            <a:r>
              <a:rPr b="1" sz="2800"/>
              <a:t>		</a:t>
            </a:r>
            <a:r>
              <a:rPr b="1" sz="2800">
                <a:solidFill>
                  <a:srgbClr val="FF0000"/>
                </a:solidFill>
              </a:rPr>
              <a:t>	NO</a:t>
            </a:r>
            <a:endParaRPr b="1" sz="2800">
              <a:solidFill>
                <a:srgbClr val="FF0000"/>
              </a:solidFill>
            </a:endParaRPr>
          </a:p>
          <a:p>
            <a:pPr lvl="1" marL="742950" indent="-285750">
              <a:spcBef>
                <a:spcPts val="500"/>
              </a:spcBef>
              <a:buClr>
                <a:srgbClr val="000066"/>
              </a:buClr>
              <a:buSzPct val="100000"/>
              <a:buChar char="–"/>
            </a:pPr>
            <a:r>
              <a:rPr sz="2400">
                <a:solidFill>
                  <a:srgbClr val="000066"/>
                </a:solidFill>
              </a:rPr>
              <a:t>Checking/Savings Accts</a:t>
            </a:r>
            <a:endParaRPr sz="2400">
              <a:solidFill>
                <a:srgbClr val="000066"/>
              </a:solidFill>
            </a:endParaRPr>
          </a:p>
          <a:p>
            <a:pPr lvl="1" marL="742950" indent="-285750">
              <a:spcBef>
                <a:spcPts val="500"/>
              </a:spcBef>
              <a:buClr>
                <a:srgbClr val="000066"/>
              </a:buClr>
              <a:buSzPct val="100000"/>
              <a:buChar char="–"/>
            </a:pPr>
            <a:r>
              <a:rPr sz="2400">
                <a:solidFill>
                  <a:srgbClr val="000066"/>
                </a:solidFill>
              </a:rPr>
              <a:t>Cell Phone</a:t>
            </a:r>
            <a:endParaRPr sz="2400">
              <a:solidFill>
                <a:srgbClr val="000066"/>
              </a:solidFill>
            </a:endParaRPr>
          </a:p>
          <a:p>
            <a:pPr lvl="1" marL="742950" indent="-285750">
              <a:spcBef>
                <a:spcPts val="500"/>
              </a:spcBef>
              <a:buClr>
                <a:srgbClr val="000066"/>
              </a:buClr>
              <a:buSzPct val="100000"/>
              <a:buChar char="–"/>
            </a:pPr>
            <a:r>
              <a:rPr sz="2400">
                <a:solidFill>
                  <a:srgbClr val="000066"/>
                </a:solidFill>
              </a:rPr>
              <a:t>Utilities</a:t>
            </a:r>
            <a:endParaRPr sz="2400">
              <a:solidFill>
                <a:srgbClr val="000066"/>
              </a:solidFill>
            </a:endParaRPr>
          </a:p>
          <a:p>
            <a:pPr lvl="1" marL="742950" indent="-285750">
              <a:spcBef>
                <a:spcPts val="500"/>
              </a:spcBef>
              <a:buClr>
                <a:srgbClr val="000066"/>
              </a:buClr>
              <a:buSzPct val="100000"/>
              <a:buChar char="–"/>
            </a:pPr>
            <a:r>
              <a:rPr sz="2400">
                <a:solidFill>
                  <a:srgbClr val="000066"/>
                </a:solidFill>
              </a:rPr>
              <a:t>Insurance</a:t>
            </a:r>
            <a:endParaRPr sz="2400">
              <a:solidFill>
                <a:srgbClr val="000066"/>
              </a:solidFill>
            </a:endParaRPr>
          </a:p>
          <a:p>
            <a:pPr lvl="1" marL="742950" indent="-285750">
              <a:spcBef>
                <a:spcPts val="500"/>
              </a:spcBef>
              <a:buClr>
                <a:srgbClr val="000066"/>
              </a:buClr>
              <a:buSzPct val="100000"/>
              <a:buChar char="–"/>
            </a:pPr>
            <a:r>
              <a:rPr sz="2400">
                <a:solidFill>
                  <a:srgbClr val="000066"/>
                </a:solidFill>
              </a:rPr>
              <a:t>Rental Agents (Housing)</a:t>
            </a:r>
            <a:endParaRPr sz="2400">
              <a:solidFill>
                <a:srgbClr val="000066"/>
              </a:solidFill>
            </a:endParaRPr>
          </a:p>
          <a:p>
            <a:pPr lvl="1" marL="742950" indent="-285750">
              <a:spcBef>
                <a:spcPts val="500"/>
              </a:spcBef>
              <a:buClr>
                <a:srgbClr val="000066"/>
              </a:buClr>
              <a:buSzPct val="100000"/>
              <a:buChar char="–"/>
            </a:pPr>
            <a:r>
              <a:rPr sz="2400">
                <a:solidFill>
                  <a:srgbClr val="000066"/>
                </a:solidFill>
              </a:rPr>
              <a:t>Employers</a:t>
            </a:r>
            <a:endParaRPr sz="2400">
              <a:solidFill>
                <a:srgbClr val="000066"/>
              </a:solidFill>
            </a:endParaRPr>
          </a:p>
          <a:p>
            <a:pPr lvl="1" marL="742950" indent="-285750">
              <a:spcBef>
                <a:spcPts val="500"/>
              </a:spcBef>
              <a:buClr>
                <a:srgbClr val="000066"/>
              </a:buClr>
              <a:buSzPct val="100000"/>
              <a:buChar char="–"/>
            </a:pPr>
            <a:endParaRPr sz="2400">
              <a:solidFill>
                <a:srgbClr val="000066"/>
              </a:solidFill>
            </a:endParaRPr>
          </a:p>
          <a:p>
            <a:pPr lvl="1" marL="742950" indent="-285750">
              <a:spcBef>
                <a:spcPts val="500"/>
              </a:spcBef>
              <a:buClr>
                <a:srgbClr val="000066"/>
              </a:buClr>
              <a:buSzPct val="100000"/>
              <a:buChar char="–"/>
            </a:pPr>
            <a:r>
              <a:rPr sz="2400">
                <a:solidFill>
                  <a:srgbClr val="000066"/>
                </a:solidFill>
              </a:rPr>
              <a:t>Payday Loans</a:t>
            </a:r>
            <a:endParaRPr sz="2400">
              <a:solidFill>
                <a:srgbClr val="000066"/>
              </a:solidFill>
            </a:endParaRPr>
          </a:p>
          <a:p>
            <a:pPr lvl="1" marL="742950" indent="-285750">
              <a:spcBef>
                <a:spcPts val="500"/>
              </a:spcBef>
              <a:buClr>
                <a:srgbClr val="000066"/>
              </a:buClr>
              <a:buSzPct val="100000"/>
              <a:buChar char="–"/>
            </a:pPr>
            <a:r>
              <a:rPr sz="2400">
                <a:solidFill>
                  <a:srgbClr val="000066"/>
                </a:solidFill>
              </a:rPr>
              <a:t>Title Loan Companies</a:t>
            </a:r>
          </a:p>
        </p:txBody>
      </p:sp>
      <p:sp>
        <p:nvSpPr>
          <p:cNvPr id="153" name="Shape 153"/>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CARD Act 2010</a:t>
            </a:r>
          </a:p>
        </p:txBody>
      </p:sp>
      <p:sp>
        <p:nvSpPr>
          <p:cNvPr id="156" name="Shape 156"/>
          <p:cNvSpPr/>
          <p:nvPr>
            <p:ph type="body" idx="4294967295"/>
          </p:nvPr>
        </p:nvSpPr>
        <p:spPr>
          <a:xfrm>
            <a:off x="1828800" y="1600200"/>
            <a:ext cx="6858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4312" indent="-214312">
              <a:spcBef>
                <a:spcPts val="400"/>
              </a:spcBef>
              <a:buClr>
                <a:srgbClr val="000066"/>
              </a:buClr>
              <a:buChar char="•"/>
              <a:defRPr sz="1800"/>
            </a:pPr>
            <a:r>
              <a:rPr sz="2000">
                <a:solidFill>
                  <a:srgbClr val="000066"/>
                </a:solidFill>
              </a:rPr>
              <a:t>Limits Rate Hikes</a:t>
            </a:r>
            <a:endParaRPr sz="2000">
              <a:solidFill>
                <a:srgbClr val="000066"/>
              </a:solidFill>
            </a:endParaRPr>
          </a:p>
          <a:p>
            <a:pPr lvl="0" marL="214312" indent="-214312">
              <a:spcBef>
                <a:spcPts val="400"/>
              </a:spcBef>
              <a:buClr>
                <a:srgbClr val="000066"/>
              </a:buClr>
              <a:buChar char="•"/>
              <a:defRPr sz="1800"/>
            </a:pPr>
            <a:r>
              <a:rPr sz="2000">
                <a:solidFill>
                  <a:srgbClr val="000066"/>
                </a:solidFill>
              </a:rPr>
              <a:t>Limits Fees</a:t>
            </a:r>
            <a:endParaRPr sz="2000">
              <a:solidFill>
                <a:srgbClr val="000066"/>
              </a:solidFill>
            </a:endParaRPr>
          </a:p>
          <a:p>
            <a:pPr lvl="0" marL="214312" indent="-214312">
              <a:spcBef>
                <a:spcPts val="400"/>
              </a:spcBef>
              <a:buClr>
                <a:srgbClr val="000066"/>
              </a:buClr>
              <a:buChar char="•"/>
              <a:defRPr sz="1800"/>
            </a:pPr>
            <a:r>
              <a:rPr sz="2000">
                <a:solidFill>
                  <a:srgbClr val="000066"/>
                </a:solidFill>
              </a:rPr>
              <a:t>No retroactive balance rate increase (exceptions)</a:t>
            </a:r>
            <a:endParaRPr sz="2000">
              <a:solidFill>
                <a:srgbClr val="000066"/>
              </a:solidFill>
            </a:endParaRPr>
          </a:p>
          <a:p>
            <a:pPr lvl="0" marL="214312" indent="-214312">
              <a:spcBef>
                <a:spcPts val="400"/>
              </a:spcBef>
              <a:buClr>
                <a:srgbClr val="000066"/>
              </a:buClr>
              <a:buChar char="•"/>
              <a:defRPr sz="1800"/>
            </a:pPr>
            <a:r>
              <a:rPr sz="2000">
                <a:solidFill>
                  <a:srgbClr val="000066"/>
                </a:solidFill>
              </a:rPr>
              <a:t>Universal Default Protection</a:t>
            </a:r>
            <a:endParaRPr sz="2000">
              <a:solidFill>
                <a:srgbClr val="000066"/>
              </a:solidFill>
            </a:endParaRPr>
          </a:p>
          <a:p>
            <a:pPr lvl="0" marL="214312" indent="-214312">
              <a:spcBef>
                <a:spcPts val="400"/>
              </a:spcBef>
              <a:buClr>
                <a:srgbClr val="000066"/>
              </a:buClr>
              <a:buChar char="•"/>
              <a:defRPr sz="1800"/>
            </a:pPr>
            <a:r>
              <a:rPr sz="2000">
                <a:solidFill>
                  <a:srgbClr val="000066"/>
                </a:solidFill>
              </a:rPr>
              <a:t>Opting Out of terms</a:t>
            </a:r>
            <a:endParaRPr sz="2000">
              <a:solidFill>
                <a:srgbClr val="000066"/>
              </a:solidFill>
            </a:endParaRPr>
          </a:p>
          <a:p>
            <a:pPr lvl="0" marL="214312" indent="-214312">
              <a:spcBef>
                <a:spcPts val="400"/>
              </a:spcBef>
              <a:buClr>
                <a:srgbClr val="000066"/>
              </a:buClr>
              <a:buChar char="•"/>
              <a:defRPr sz="1800"/>
            </a:pPr>
            <a:r>
              <a:rPr sz="2000">
                <a:solidFill>
                  <a:srgbClr val="000066"/>
                </a:solidFill>
              </a:rPr>
              <a:t>Static Due Date</a:t>
            </a:r>
            <a:endParaRPr sz="2000">
              <a:solidFill>
                <a:srgbClr val="000066"/>
              </a:solidFill>
            </a:endParaRPr>
          </a:p>
          <a:p>
            <a:pPr lvl="0" marL="214312" indent="-214312">
              <a:spcBef>
                <a:spcPts val="400"/>
              </a:spcBef>
              <a:buClr>
                <a:srgbClr val="000066"/>
              </a:buClr>
              <a:buChar char="•"/>
              <a:defRPr sz="1800"/>
            </a:pPr>
            <a:r>
              <a:rPr sz="2000">
                <a:solidFill>
                  <a:srgbClr val="000066"/>
                </a:solidFill>
              </a:rPr>
              <a:t>Consequence of min pmt</a:t>
            </a:r>
            <a:endParaRPr sz="2000">
              <a:solidFill>
                <a:srgbClr val="000066"/>
              </a:solidFill>
            </a:endParaRPr>
          </a:p>
          <a:p>
            <a:pPr lvl="0" marL="214312" indent="-214312">
              <a:spcBef>
                <a:spcPts val="400"/>
              </a:spcBef>
              <a:buClr>
                <a:srgbClr val="000066"/>
              </a:buClr>
              <a:buChar char="•"/>
              <a:defRPr sz="1800"/>
            </a:pPr>
            <a:r>
              <a:rPr sz="2000">
                <a:solidFill>
                  <a:srgbClr val="000066"/>
                </a:solidFill>
              </a:rPr>
              <a:t>Payments must be applied to high rate balance</a:t>
            </a:r>
            <a:endParaRPr sz="2000">
              <a:solidFill>
                <a:srgbClr val="000066"/>
              </a:solidFill>
            </a:endParaRPr>
          </a:p>
          <a:p>
            <a:pPr lvl="0">
              <a:buClr>
                <a:srgbClr val="000066"/>
              </a:buClr>
              <a:buChar char="•"/>
              <a:defRPr sz="1800"/>
            </a:pPr>
            <a:endParaRPr sz="2000">
              <a:solidFill>
                <a:srgbClr val="000066"/>
              </a:solidFill>
            </a:endParaRPr>
          </a:p>
          <a:p>
            <a:pPr lvl="0">
              <a:spcBef>
                <a:spcPts val="400"/>
              </a:spcBef>
              <a:buSzTx/>
              <a:buNone/>
              <a:defRPr sz="1800"/>
            </a:pPr>
            <a:r>
              <a:rPr sz="2000">
                <a:solidFill>
                  <a:srgbClr val="000066"/>
                </a:solidFill>
              </a:rPr>
              <a:t>= They raised rates before the act went into effect</a:t>
            </a:r>
            <a:endParaRPr sz="2000">
              <a:solidFill>
                <a:srgbClr val="000066"/>
              </a:solidFill>
            </a:endParaRPr>
          </a:p>
          <a:p>
            <a:pPr lvl="0">
              <a:spcBef>
                <a:spcPts val="400"/>
              </a:spcBef>
              <a:buSzTx/>
              <a:buNone/>
              <a:defRPr sz="1800"/>
            </a:pPr>
            <a:r>
              <a:rPr sz="2000">
                <a:solidFill>
                  <a:srgbClr val="000066"/>
                </a:solidFill>
              </a:rPr>
              <a:t>= This will cause rates for good credit individuals to increase universally in the future, incentives reduced</a:t>
            </a:r>
          </a:p>
        </p:txBody>
      </p:sp>
      <p:sp>
        <p:nvSpPr>
          <p:cNvPr id="157" name="Shape 157"/>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pic>
        <p:nvPicPr>
          <p:cNvPr id="158" name="MP900442311[1].jpg" descr="MP900442311[1]"/>
          <p:cNvPicPr/>
          <p:nvPr/>
        </p:nvPicPr>
        <p:blipFill>
          <a:blip r:embed="rId2">
            <a:extLst/>
          </a:blip>
          <a:stretch>
            <a:fillRect/>
          </a:stretch>
        </p:blipFill>
        <p:spPr>
          <a:xfrm>
            <a:off x="5943600" y="2743200"/>
            <a:ext cx="2133600" cy="14224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5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5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5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15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15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15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156">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156">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156">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 name="Shape 1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a:solidFill>
                  <a:srgbClr val="B8673A"/>
                </a:solidFill>
                <a:latin typeface="Tahoma"/>
                <a:ea typeface="Tahoma"/>
                <a:cs typeface="Tahoma"/>
                <a:sym typeface="Tahoma"/>
              </a:defRPr>
            </a:lvl1pPr>
          </a:lstStyle>
          <a:p>
            <a:pPr lvl="0">
              <a:defRPr b="0" sz="1800">
                <a:solidFill>
                  <a:srgbClr val="000000"/>
                </a:solidFill>
              </a:defRPr>
            </a:pPr>
            <a:r>
              <a:rPr b="1" sz="4400">
                <a:solidFill>
                  <a:srgbClr val="B8673A"/>
                </a:solidFill>
              </a:rPr>
              <a:t>AAA Fair Credit Foundation</a:t>
            </a:r>
          </a:p>
        </p:txBody>
      </p:sp>
      <p:sp>
        <p:nvSpPr>
          <p:cNvPr id="18" name="Shape 18"/>
          <p:cNvSpPr/>
          <p:nvPr>
            <p:ph type="body" idx="4294967295"/>
          </p:nvPr>
        </p:nvSpPr>
        <p:spPr>
          <a:xfrm>
            <a:off x="1905000" y="1600200"/>
            <a:ext cx="6858000" cy="44497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0000FF"/>
              </a:buClr>
              <a:buChar char="•"/>
              <a:defRPr sz="1800"/>
            </a:pPr>
            <a:endParaRPr b="1" sz="2400">
              <a:solidFill>
                <a:srgbClr val="0000FF"/>
              </a:solidFill>
            </a:endParaRPr>
          </a:p>
          <a:p>
            <a:pPr lvl="0" marL="257175" indent="-257175">
              <a:spcBef>
                <a:spcPts val="500"/>
              </a:spcBef>
              <a:buClr>
                <a:srgbClr val="002060"/>
              </a:buClr>
              <a:buFont typeface="Wingdings"/>
              <a:buChar char="➢"/>
              <a:defRPr sz="1800"/>
            </a:pPr>
            <a:r>
              <a:rPr b="1" sz="2400">
                <a:solidFill>
                  <a:srgbClr val="002060"/>
                </a:solidFill>
              </a:rPr>
              <a:t>Debt Management and Re-payment</a:t>
            </a:r>
            <a:endParaRPr b="1" sz="2400">
              <a:solidFill>
                <a:srgbClr val="002060"/>
              </a:solidFill>
            </a:endParaRPr>
          </a:p>
          <a:p>
            <a:pPr lvl="0" marL="257175" indent="-257175">
              <a:spcBef>
                <a:spcPts val="500"/>
              </a:spcBef>
              <a:buClr>
                <a:srgbClr val="002060"/>
              </a:buClr>
              <a:buFont typeface="Wingdings"/>
              <a:buChar char="➢"/>
              <a:defRPr sz="1800"/>
            </a:pPr>
            <a:r>
              <a:rPr b="1" sz="2400">
                <a:solidFill>
                  <a:srgbClr val="002060"/>
                </a:solidFill>
              </a:rPr>
              <a:t>Credit Counseling</a:t>
            </a:r>
            <a:endParaRPr b="1" sz="2400">
              <a:solidFill>
                <a:srgbClr val="002060"/>
              </a:solidFill>
            </a:endParaRPr>
          </a:p>
          <a:p>
            <a:pPr lvl="0" marL="257175" indent="-257175">
              <a:spcBef>
                <a:spcPts val="500"/>
              </a:spcBef>
              <a:buClr>
                <a:srgbClr val="002060"/>
              </a:buClr>
              <a:buFont typeface="Wingdings"/>
              <a:buChar char="➢"/>
              <a:defRPr sz="1800"/>
            </a:pPr>
            <a:r>
              <a:rPr b="1" sz="2400">
                <a:solidFill>
                  <a:srgbClr val="002060"/>
                </a:solidFill>
              </a:rPr>
              <a:t>Housing Counseling</a:t>
            </a:r>
            <a:endParaRPr b="1" sz="2400">
              <a:solidFill>
                <a:srgbClr val="002060"/>
              </a:solidFill>
            </a:endParaRPr>
          </a:p>
          <a:p>
            <a:pPr lvl="0" marL="257175" indent="-257175">
              <a:spcBef>
                <a:spcPts val="500"/>
              </a:spcBef>
              <a:buClr>
                <a:srgbClr val="002060"/>
              </a:buClr>
              <a:buFont typeface="Wingdings"/>
              <a:buChar char="➢"/>
              <a:defRPr sz="1800"/>
            </a:pPr>
            <a:r>
              <a:rPr b="1" sz="2400">
                <a:solidFill>
                  <a:srgbClr val="002060"/>
                </a:solidFill>
              </a:rPr>
              <a:t>Foreclosure Prevention</a:t>
            </a:r>
            <a:endParaRPr b="1" sz="2400">
              <a:solidFill>
                <a:srgbClr val="002060"/>
              </a:solidFill>
            </a:endParaRPr>
          </a:p>
          <a:p>
            <a:pPr lvl="0" marL="257175" indent="-257175">
              <a:spcBef>
                <a:spcPts val="500"/>
              </a:spcBef>
              <a:buClr>
                <a:srgbClr val="002060"/>
              </a:buClr>
              <a:buFont typeface="Wingdings"/>
              <a:buChar char="➢"/>
              <a:defRPr sz="1800"/>
            </a:pPr>
            <a:r>
              <a:rPr b="1" sz="2400">
                <a:solidFill>
                  <a:srgbClr val="002060"/>
                </a:solidFill>
              </a:rPr>
              <a:t>Budget Counseling</a:t>
            </a:r>
            <a:endParaRPr b="1" sz="2400">
              <a:solidFill>
                <a:srgbClr val="002060"/>
              </a:solidFill>
            </a:endParaRPr>
          </a:p>
          <a:p>
            <a:pPr lvl="0" marL="257175" indent="-257175">
              <a:spcBef>
                <a:spcPts val="500"/>
              </a:spcBef>
              <a:buClr>
                <a:srgbClr val="002060"/>
              </a:buClr>
              <a:buFont typeface="Wingdings"/>
              <a:buChar char="➢"/>
              <a:defRPr sz="1800"/>
            </a:pPr>
            <a:r>
              <a:rPr b="1" sz="2400">
                <a:solidFill>
                  <a:srgbClr val="002060"/>
                </a:solidFill>
              </a:rPr>
              <a:t>ID Theft and Fraud Counseling</a:t>
            </a:r>
            <a:endParaRPr b="1" sz="2400">
              <a:solidFill>
                <a:srgbClr val="002060"/>
              </a:solidFill>
            </a:endParaRPr>
          </a:p>
          <a:p>
            <a:pPr lvl="0" marL="257175" indent="-257175">
              <a:spcBef>
                <a:spcPts val="500"/>
              </a:spcBef>
              <a:buClr>
                <a:srgbClr val="002060"/>
              </a:buClr>
              <a:buFont typeface="Wingdings"/>
              <a:buChar char="➢"/>
              <a:defRPr sz="1800"/>
            </a:pPr>
            <a:r>
              <a:rPr b="1" sz="2400">
                <a:solidFill>
                  <a:srgbClr val="002060"/>
                </a:solidFill>
              </a:rPr>
              <a:t>Community Classes and Education</a:t>
            </a:r>
            <a:endParaRPr b="1" sz="2400">
              <a:solidFill>
                <a:srgbClr val="002060"/>
              </a:solidFill>
            </a:endParaRPr>
          </a:p>
          <a:p>
            <a:pPr lvl="0" marL="257175" indent="-257175">
              <a:spcBef>
                <a:spcPts val="500"/>
              </a:spcBef>
              <a:buClr>
                <a:srgbClr val="002060"/>
              </a:buClr>
              <a:buFont typeface="Wingdings"/>
              <a:buChar char="➢"/>
              <a:defRPr sz="1800"/>
            </a:pPr>
            <a:r>
              <a:rPr b="1" sz="2400">
                <a:solidFill>
                  <a:srgbClr val="002060"/>
                </a:solidFill>
              </a:rPr>
              <a:t>Matched Savings Accounts</a:t>
            </a:r>
          </a:p>
        </p:txBody>
      </p:sp>
      <p:sp>
        <p:nvSpPr>
          <p:cNvPr id="19" name="Shape 19"/>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idx="4294967295"/>
          </p:nvPr>
        </p:nvSpPr>
        <p:spPr>
          <a:xfrm>
            <a:off x="457200" y="0"/>
            <a:ext cx="8229600" cy="1295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768095">
              <a:defRPr sz="3359">
                <a:solidFill>
                  <a:srgbClr val="B8673A"/>
                </a:solidFill>
                <a:latin typeface="Arial Black"/>
                <a:ea typeface="Arial Black"/>
                <a:cs typeface="Arial Black"/>
                <a:sym typeface="Arial Black"/>
              </a:defRPr>
            </a:lvl1pPr>
          </a:lstStyle>
          <a:p>
            <a:pPr lvl="0">
              <a:defRPr sz="1800">
                <a:solidFill>
                  <a:srgbClr val="000000"/>
                </a:solidFill>
              </a:defRPr>
            </a:pPr>
            <a:r>
              <a:rPr sz="3359">
                <a:solidFill>
                  <a:srgbClr val="B8673A"/>
                </a:solidFill>
              </a:rPr>
              <a:t>How Does A Credit Score Help Me?</a:t>
            </a:r>
          </a:p>
        </p:txBody>
      </p:sp>
      <p:sp>
        <p:nvSpPr>
          <p:cNvPr id="161" name="Shape 161"/>
          <p:cNvSpPr/>
          <p:nvPr>
            <p:ph type="body" idx="4294967295"/>
          </p:nvPr>
        </p:nvSpPr>
        <p:spPr>
          <a:xfrm>
            <a:off x="2743200" y="1600200"/>
            <a:ext cx="6019800" cy="3810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lnSpc>
                <a:spcPct val="80000"/>
              </a:lnSpc>
              <a:spcBef>
                <a:spcPts val="500"/>
              </a:spcBef>
              <a:buClr>
                <a:srgbClr val="000066"/>
              </a:buClr>
              <a:buChar char="•"/>
              <a:defRPr sz="1800"/>
            </a:pPr>
            <a:r>
              <a:rPr sz="2400">
                <a:solidFill>
                  <a:srgbClr val="000066"/>
                </a:solidFill>
              </a:rPr>
              <a:t>Improves risk assessment</a:t>
            </a:r>
            <a:endParaRPr sz="2400">
              <a:solidFill>
                <a:srgbClr val="000066"/>
              </a:solidFill>
            </a:endParaRPr>
          </a:p>
          <a:p>
            <a:pPr lvl="1" marL="661307" indent="-204107">
              <a:lnSpc>
                <a:spcPct val="80000"/>
              </a:lnSpc>
              <a:spcBef>
                <a:spcPts val="400"/>
              </a:spcBef>
              <a:buClr>
                <a:srgbClr val="000066"/>
              </a:buClr>
              <a:defRPr sz="1800"/>
            </a:pPr>
            <a:r>
              <a:rPr sz="2000">
                <a:solidFill>
                  <a:srgbClr val="000066"/>
                </a:solidFill>
              </a:rPr>
              <a:t>Lenders, Insurance, Employers, Housing</a:t>
            </a:r>
            <a:endParaRPr sz="2000">
              <a:solidFill>
                <a:srgbClr val="000066"/>
              </a:solidFill>
            </a:endParaRPr>
          </a:p>
          <a:p>
            <a:pPr lvl="1" marL="742950" indent="-285750">
              <a:lnSpc>
                <a:spcPct val="80000"/>
              </a:lnSpc>
              <a:spcBef>
                <a:spcPts val="600"/>
              </a:spcBef>
              <a:buClr>
                <a:srgbClr val="000066"/>
              </a:buClr>
              <a:defRPr sz="1800"/>
            </a:pPr>
            <a:endParaRPr sz="2000">
              <a:solidFill>
                <a:srgbClr val="000066"/>
              </a:solidFill>
            </a:endParaRPr>
          </a:p>
          <a:p>
            <a:pPr lvl="0" marL="257175" indent="-257175">
              <a:lnSpc>
                <a:spcPct val="80000"/>
              </a:lnSpc>
              <a:spcBef>
                <a:spcPts val="500"/>
              </a:spcBef>
              <a:buClr>
                <a:srgbClr val="000066"/>
              </a:buClr>
              <a:buChar char="•"/>
              <a:defRPr sz="1800"/>
            </a:pPr>
            <a:r>
              <a:rPr sz="2400">
                <a:solidFill>
                  <a:srgbClr val="000066"/>
                </a:solidFill>
              </a:rPr>
              <a:t>More equitable treatment among borrowers</a:t>
            </a:r>
            <a:endParaRPr sz="2400">
              <a:solidFill>
                <a:srgbClr val="000066"/>
              </a:solidFill>
            </a:endParaRPr>
          </a:p>
          <a:p>
            <a:pPr lvl="0">
              <a:lnSpc>
                <a:spcPct val="80000"/>
              </a:lnSpc>
              <a:buSzTx/>
              <a:buNone/>
              <a:defRPr sz="1800"/>
            </a:pPr>
            <a:endParaRPr sz="2400">
              <a:solidFill>
                <a:srgbClr val="000066"/>
              </a:solidFill>
            </a:endParaRPr>
          </a:p>
          <a:p>
            <a:pPr lvl="0" marL="257175" indent="-257175">
              <a:lnSpc>
                <a:spcPct val="80000"/>
              </a:lnSpc>
              <a:spcBef>
                <a:spcPts val="500"/>
              </a:spcBef>
              <a:buClr>
                <a:srgbClr val="000066"/>
              </a:buClr>
              <a:buChar char="•"/>
              <a:defRPr sz="1800"/>
            </a:pPr>
            <a:r>
              <a:rPr sz="2400">
                <a:solidFill>
                  <a:srgbClr val="000066"/>
                </a:solidFill>
              </a:rPr>
              <a:t>Able to qualify more quickly for credit</a:t>
            </a:r>
            <a:r>
              <a:rPr sz="2000">
                <a:solidFill>
                  <a:srgbClr val="000066"/>
                </a:solidFill>
              </a:rPr>
              <a:t> </a:t>
            </a:r>
            <a:endParaRPr sz="2000">
              <a:solidFill>
                <a:srgbClr val="000066"/>
              </a:solidFill>
            </a:endParaRPr>
          </a:p>
          <a:p>
            <a:pPr lvl="0">
              <a:lnSpc>
                <a:spcPct val="80000"/>
              </a:lnSpc>
              <a:buSzTx/>
              <a:buNone/>
              <a:defRPr sz="1800"/>
            </a:pPr>
            <a:endParaRPr sz="2000">
              <a:solidFill>
                <a:srgbClr val="000066"/>
              </a:solidFill>
            </a:endParaRPr>
          </a:p>
          <a:p>
            <a:pPr lvl="0" marL="257175" indent="-257175">
              <a:lnSpc>
                <a:spcPct val="80000"/>
              </a:lnSpc>
              <a:spcBef>
                <a:spcPts val="500"/>
              </a:spcBef>
              <a:buClr>
                <a:srgbClr val="000066"/>
              </a:buClr>
              <a:buChar char="•"/>
              <a:defRPr sz="1800"/>
            </a:pPr>
            <a:r>
              <a:rPr sz="2400">
                <a:solidFill>
                  <a:srgbClr val="000066"/>
                </a:solidFill>
              </a:rPr>
              <a:t>Credit “mistakes” will not affect your ability to obtain lending as drastically</a:t>
            </a:r>
          </a:p>
        </p:txBody>
      </p:sp>
      <p:sp>
        <p:nvSpPr>
          <p:cNvPr id="162" name="Shape 162"/>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667512">
              <a:defRPr sz="2920">
                <a:solidFill>
                  <a:srgbClr val="B8673A"/>
                </a:solidFill>
                <a:latin typeface="Arial Black"/>
                <a:ea typeface="Arial Black"/>
                <a:cs typeface="Arial Black"/>
                <a:sym typeface="Arial Black"/>
              </a:defRPr>
            </a:lvl1pPr>
          </a:lstStyle>
          <a:p>
            <a:pPr lvl="0">
              <a:defRPr sz="1800">
                <a:solidFill>
                  <a:srgbClr val="000000"/>
                </a:solidFill>
              </a:defRPr>
            </a:pPr>
            <a:r>
              <a:rPr sz="2920">
                <a:solidFill>
                  <a:srgbClr val="B8673A"/>
                </a:solidFill>
              </a:rPr>
              <a:t>Where can you get your Report for Free? </a:t>
            </a:r>
          </a:p>
        </p:txBody>
      </p:sp>
      <p:sp>
        <p:nvSpPr>
          <p:cNvPr id="165" name="Shape 165"/>
          <p:cNvSpPr/>
          <p:nvPr>
            <p:ph type="body" idx="4294967295"/>
          </p:nvPr>
        </p:nvSpPr>
        <p:spPr>
          <a:xfrm>
            <a:off x="2743200" y="1981200"/>
            <a:ext cx="6019800" cy="3505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spcBef>
                <a:spcPts val="600"/>
              </a:spcBef>
              <a:buSzTx/>
              <a:buNone/>
              <a:defRPr sz="1800"/>
            </a:pPr>
            <a:r>
              <a:rPr sz="2800">
                <a:solidFill>
                  <a:srgbClr val="000066"/>
                </a:solidFill>
              </a:rPr>
              <a:t>			(</a:t>
            </a:r>
            <a:r>
              <a:rPr b="1" sz="2800">
                <a:solidFill>
                  <a:srgbClr val="000066"/>
                </a:solidFill>
              </a:rPr>
              <a:t>FACTA)</a:t>
            </a:r>
            <a:endParaRPr b="1" sz="2800">
              <a:solidFill>
                <a:srgbClr val="000066"/>
              </a:solidFill>
            </a:endParaRPr>
          </a:p>
          <a:p>
            <a:pPr lvl="0" marL="300037" indent="-300037">
              <a:lnSpc>
                <a:spcPct val="90000"/>
              </a:lnSpc>
              <a:spcBef>
                <a:spcPts val="600"/>
              </a:spcBef>
              <a:buClr>
                <a:srgbClr val="000066"/>
              </a:buClr>
              <a:buChar char="•"/>
              <a:defRPr sz="1800"/>
            </a:pPr>
            <a:r>
              <a:rPr b="1" sz="2800">
                <a:solidFill>
                  <a:srgbClr val="000066"/>
                </a:solidFill>
              </a:rPr>
              <a:t>Internet</a:t>
            </a:r>
            <a:r>
              <a:rPr sz="2800">
                <a:solidFill>
                  <a:srgbClr val="000066"/>
                </a:solidFill>
              </a:rPr>
              <a:t> </a:t>
            </a:r>
            <a:endParaRPr sz="2800">
              <a:solidFill>
                <a:srgbClr val="000066"/>
              </a:solidFill>
            </a:endParaRPr>
          </a:p>
          <a:p>
            <a:pPr lvl="2" marL="1104900" indent="-190500">
              <a:lnSpc>
                <a:spcPct val="90000"/>
              </a:lnSpc>
              <a:spcBef>
                <a:spcPts val="400"/>
              </a:spcBef>
              <a:buClr>
                <a:srgbClr val="000066"/>
              </a:buClr>
              <a:defRPr sz="1800"/>
            </a:pPr>
            <a:r>
              <a:rPr sz="2000">
                <a:hlinkClick r:id="rId2" invalidUrl="" action="" tgtFrame="" tooltip="" history="1" highlightClick="0" endSnd="0"/>
              </a:rPr>
              <a:t>www.annualcreditreport.com</a:t>
            </a:r>
            <a:r>
              <a:rPr sz="2000">
                <a:solidFill>
                  <a:srgbClr val="000066"/>
                </a:solidFill>
              </a:rPr>
              <a:t> </a:t>
            </a:r>
            <a:endParaRPr sz="2000">
              <a:solidFill>
                <a:srgbClr val="000066"/>
              </a:solidFill>
            </a:endParaRPr>
          </a:p>
          <a:p>
            <a:pPr lvl="0" marL="300037" indent="-300037">
              <a:lnSpc>
                <a:spcPct val="90000"/>
              </a:lnSpc>
              <a:spcBef>
                <a:spcPts val="600"/>
              </a:spcBef>
              <a:buClr>
                <a:srgbClr val="000066"/>
              </a:buClr>
              <a:buChar char="•"/>
              <a:defRPr sz="1800"/>
            </a:pPr>
            <a:r>
              <a:rPr b="1" sz="2800">
                <a:solidFill>
                  <a:srgbClr val="000066"/>
                </a:solidFill>
              </a:rPr>
              <a:t>Mail</a:t>
            </a:r>
            <a:endParaRPr b="1" sz="2800">
              <a:solidFill>
                <a:srgbClr val="000066"/>
              </a:solidFill>
            </a:endParaRPr>
          </a:p>
          <a:p>
            <a:pPr lvl="2" marL="1104900" indent="-190500">
              <a:lnSpc>
                <a:spcPct val="90000"/>
              </a:lnSpc>
              <a:spcBef>
                <a:spcPts val="400"/>
              </a:spcBef>
              <a:buClr>
                <a:srgbClr val="000066"/>
              </a:buClr>
              <a:defRPr sz="1800"/>
            </a:pPr>
            <a:r>
              <a:rPr b="1" sz="2000">
                <a:solidFill>
                  <a:srgbClr val="000066"/>
                </a:solidFill>
              </a:rPr>
              <a:t>Annual Credit Report Request Service</a:t>
            </a:r>
            <a:br>
              <a:rPr b="1" sz="2000">
                <a:solidFill>
                  <a:srgbClr val="000066"/>
                </a:solidFill>
              </a:rPr>
            </a:br>
            <a:r>
              <a:rPr b="1" sz="2000">
                <a:solidFill>
                  <a:srgbClr val="000066"/>
                </a:solidFill>
              </a:rPr>
              <a:t>P.O. Box 105281</a:t>
            </a:r>
            <a:br>
              <a:rPr b="1" sz="2000">
                <a:solidFill>
                  <a:srgbClr val="000066"/>
                </a:solidFill>
              </a:rPr>
            </a:br>
            <a:r>
              <a:rPr b="1" sz="2000">
                <a:solidFill>
                  <a:srgbClr val="000066"/>
                </a:solidFill>
              </a:rPr>
              <a:t>Atlanta, GA 30348-5281</a:t>
            </a:r>
            <a:r>
              <a:rPr sz="2000">
                <a:solidFill>
                  <a:srgbClr val="000066"/>
                </a:solidFill>
              </a:rPr>
              <a:t> </a:t>
            </a:r>
            <a:endParaRPr b="1" sz="2000">
              <a:solidFill>
                <a:srgbClr val="000066"/>
              </a:solidFill>
            </a:endParaRPr>
          </a:p>
          <a:p>
            <a:pPr lvl="0" marL="300037" indent="-300037">
              <a:lnSpc>
                <a:spcPct val="90000"/>
              </a:lnSpc>
              <a:spcBef>
                <a:spcPts val="600"/>
              </a:spcBef>
              <a:buClr>
                <a:srgbClr val="000066"/>
              </a:buClr>
              <a:buChar char="•"/>
              <a:defRPr sz="1800"/>
            </a:pPr>
            <a:r>
              <a:rPr b="1" sz="2800">
                <a:solidFill>
                  <a:srgbClr val="000066"/>
                </a:solidFill>
              </a:rPr>
              <a:t>Phone</a:t>
            </a:r>
            <a:endParaRPr b="1" sz="2800">
              <a:solidFill>
                <a:srgbClr val="000066"/>
              </a:solidFill>
            </a:endParaRPr>
          </a:p>
          <a:p>
            <a:pPr lvl="2" marL="1104900" indent="-190500">
              <a:lnSpc>
                <a:spcPct val="90000"/>
              </a:lnSpc>
              <a:spcBef>
                <a:spcPts val="400"/>
              </a:spcBef>
              <a:buClr>
                <a:srgbClr val="000066"/>
              </a:buClr>
              <a:defRPr sz="1800"/>
            </a:pPr>
            <a:r>
              <a:rPr b="1" sz="2000">
                <a:solidFill>
                  <a:srgbClr val="000066"/>
                </a:solidFill>
              </a:rPr>
              <a:t>1-877-322-8228</a:t>
            </a:r>
            <a:r>
              <a:rPr sz="2000">
                <a:solidFill>
                  <a:srgbClr val="000066"/>
                </a:solidFill>
              </a:rPr>
              <a:t> </a:t>
            </a:r>
          </a:p>
        </p:txBody>
      </p:sp>
      <p:sp>
        <p:nvSpPr>
          <p:cNvPr id="166" name="Shape 166"/>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65">
                                            <p:txEl>
                                              <p:pRg st="1" end="1"/>
                                            </p:txEl>
                                          </p:spTgt>
                                        </p:tgtEl>
                                        <p:attrNameLst>
                                          <p:attrName>style.visibility</p:attrName>
                                        </p:attrNameLst>
                                      </p:cBhvr>
                                      <p:to>
                                        <p:strVal val="visible"/>
                                      </p:to>
                                    </p:set>
                                  </p:childTnLst>
                                </p:cTn>
                              </p:par>
                            </p:childTnLst>
                          </p:cTn>
                        </p:par>
                        <p:par>
                          <p:cTn id="13" fill="hold">
                            <p:stCondLst>
                              <p:cond delay="0"/>
                            </p:stCondLst>
                            <p:childTnLst>
                              <p:par>
                                <p:cTn id="14" nodeType="afterEffect" presetClass="entr" presetSubtype="0" presetID="1" grpId="1" fill="hold">
                                  <p:stCondLst>
                                    <p:cond delay="0"/>
                                  </p:stCondLst>
                                  <p:iterate type="el" backwards="0">
                                    <p:tmAbs val="0"/>
                                  </p:iterate>
                                  <p:childTnLst>
                                    <p:set>
                                      <p:cBhvr>
                                        <p:cTn id="15" fill="hold"/>
                                        <p:tgtEl>
                                          <p:spTgt spid="165">
                                            <p:txEl>
                                              <p:pRg st="2" end="2"/>
                                            </p:txEl>
                                          </p:spTgt>
                                        </p:tgtEl>
                                        <p:attrNameLst>
                                          <p:attrName>style.visibility</p:attrName>
                                        </p:attrNameLst>
                                      </p:cBhvr>
                                      <p:to>
                                        <p:strVal val="visible"/>
                                      </p:to>
                                    </p:set>
                                  </p:childTnLst>
                                </p:cTn>
                              </p:par>
                            </p:childTnLst>
                          </p:cTn>
                        </p:par>
                        <p:par>
                          <p:cTn id="16" fill="hold">
                            <p:stCondLst>
                              <p:cond delay="0"/>
                            </p:stCondLst>
                            <p:childTnLst>
                              <p:par>
                                <p:cTn id="17" nodeType="afterEffect" presetClass="entr" presetSubtype="0" presetID="1" grpId="1" fill="hold">
                                  <p:stCondLst>
                                    <p:cond delay="0"/>
                                  </p:stCondLst>
                                  <p:iterate type="el" backwards="0">
                                    <p:tmAbs val="0"/>
                                  </p:iterate>
                                  <p:childTnLst>
                                    <p:set>
                                      <p:cBhvr>
                                        <p:cTn id="18" fill="hold"/>
                                        <p:tgtEl>
                                          <p:spTgt spid="165">
                                            <p:txEl>
                                              <p:pRg st="3" end="3"/>
                                            </p:txEl>
                                          </p:spTgt>
                                        </p:tgtEl>
                                        <p:attrNameLst>
                                          <p:attrName>style.visibility</p:attrName>
                                        </p:attrNameLst>
                                      </p:cBhvr>
                                      <p:to>
                                        <p:strVal val="visible"/>
                                      </p:to>
                                    </p:set>
                                  </p:childTnLst>
                                </p:cTn>
                              </p:par>
                            </p:childTnLst>
                          </p:cTn>
                        </p:par>
                        <p:par>
                          <p:cTn id="19" fill="hold">
                            <p:stCondLst>
                              <p:cond delay="0"/>
                            </p:stCondLst>
                            <p:childTnLst>
                              <p:par>
                                <p:cTn id="20" nodeType="afterEffect" presetClass="entr" presetSubtype="0" presetID="1" grpId="1" fill="hold">
                                  <p:stCondLst>
                                    <p:cond delay="0"/>
                                  </p:stCondLst>
                                  <p:iterate type="el" backwards="0">
                                    <p:tmAbs val="0"/>
                                  </p:iterate>
                                  <p:childTnLst>
                                    <p:set>
                                      <p:cBhvr>
                                        <p:cTn id="21" fill="hold"/>
                                        <p:tgtEl>
                                          <p:spTgt spid="165">
                                            <p:txEl>
                                              <p:pRg st="4" end="4"/>
                                            </p:txEl>
                                          </p:spTgt>
                                        </p:tgtEl>
                                        <p:attrNameLst>
                                          <p:attrName>style.visibility</p:attrName>
                                        </p:attrNameLst>
                                      </p:cBhvr>
                                      <p:to>
                                        <p:strVal val="visible"/>
                                      </p:to>
                                    </p:set>
                                  </p:childTnLst>
                                </p:cTn>
                              </p:par>
                            </p:childTnLst>
                          </p:cTn>
                        </p:par>
                        <p:par>
                          <p:cTn id="22" fill="hold">
                            <p:stCondLst>
                              <p:cond delay="0"/>
                            </p:stCondLst>
                            <p:childTnLst>
                              <p:par>
                                <p:cTn id="23" nodeType="afterEffect" presetClass="entr" presetSubtype="0" presetID="1" grpId="1" fill="hold">
                                  <p:stCondLst>
                                    <p:cond delay="0"/>
                                  </p:stCondLst>
                                  <p:iterate type="el" backwards="0">
                                    <p:tmAbs val="0"/>
                                  </p:iterate>
                                  <p:childTnLst>
                                    <p:set>
                                      <p:cBhvr>
                                        <p:cTn id="24" fill="hold"/>
                                        <p:tgtEl>
                                          <p:spTgt spid="165">
                                            <p:txEl>
                                              <p:pRg st="5" end="5"/>
                                            </p:txEl>
                                          </p:spTgt>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0" presetID="1" grpId="1" fill="hold">
                                  <p:stCondLst>
                                    <p:cond delay="0"/>
                                  </p:stCondLst>
                                  <p:iterate type="el" backwards="0">
                                    <p:tmAbs val="0"/>
                                  </p:iterate>
                                  <p:childTnLst>
                                    <p:set>
                                      <p:cBhvr>
                                        <p:cTn id="27" fill="hold"/>
                                        <p:tgtEl>
                                          <p:spTgt spid="16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5"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Account Ownership</a:t>
            </a:r>
          </a:p>
        </p:txBody>
      </p:sp>
      <p:sp>
        <p:nvSpPr>
          <p:cNvPr id="169" name="Shape 169"/>
          <p:cNvSpPr/>
          <p:nvPr>
            <p:ph type="body" idx="4294967295"/>
          </p:nvPr>
        </p:nvSpPr>
        <p:spPr>
          <a:xfrm>
            <a:off x="1828800" y="1600200"/>
            <a:ext cx="6858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spcBef>
                <a:spcPts val="600"/>
              </a:spcBef>
              <a:buClr>
                <a:srgbClr val="000066"/>
              </a:buClr>
              <a:buChar char="•"/>
              <a:defRPr sz="1800"/>
            </a:pPr>
            <a:r>
              <a:rPr sz="2800">
                <a:solidFill>
                  <a:srgbClr val="000066"/>
                </a:solidFill>
              </a:rPr>
              <a:t>Individual</a:t>
            </a:r>
            <a:endParaRPr sz="2800">
              <a:solidFill>
                <a:srgbClr val="000066"/>
              </a:solidFill>
            </a:endParaRPr>
          </a:p>
          <a:p>
            <a:pPr lvl="0" marL="300037" indent="-300037">
              <a:spcBef>
                <a:spcPts val="600"/>
              </a:spcBef>
              <a:buClr>
                <a:srgbClr val="000066"/>
              </a:buClr>
              <a:buChar char="•"/>
              <a:defRPr sz="1800"/>
            </a:pPr>
            <a:r>
              <a:rPr sz="2800">
                <a:solidFill>
                  <a:srgbClr val="000066"/>
                </a:solidFill>
              </a:rPr>
              <a:t>Authorized User</a:t>
            </a:r>
            <a:endParaRPr sz="2800">
              <a:solidFill>
                <a:srgbClr val="000066"/>
              </a:solidFill>
            </a:endParaRPr>
          </a:p>
          <a:p>
            <a:pPr lvl="0" marL="300037" indent="-300037">
              <a:spcBef>
                <a:spcPts val="600"/>
              </a:spcBef>
              <a:buClr>
                <a:srgbClr val="000066"/>
              </a:buClr>
              <a:buChar char="•"/>
              <a:defRPr sz="1800"/>
            </a:pPr>
            <a:r>
              <a:rPr sz="2800">
                <a:solidFill>
                  <a:srgbClr val="000066"/>
                </a:solidFill>
              </a:rPr>
              <a:t>Co-Applicant</a:t>
            </a:r>
            <a:endParaRPr sz="2800">
              <a:solidFill>
                <a:srgbClr val="000066"/>
              </a:solidFill>
            </a:endParaRPr>
          </a:p>
          <a:p>
            <a:pPr lvl="0" marL="300037" indent="-300037">
              <a:spcBef>
                <a:spcPts val="600"/>
              </a:spcBef>
              <a:buClr>
                <a:srgbClr val="000066"/>
              </a:buClr>
              <a:buChar char="•"/>
              <a:defRPr sz="1800"/>
            </a:pPr>
            <a:r>
              <a:rPr sz="2800">
                <a:solidFill>
                  <a:srgbClr val="000066"/>
                </a:solidFill>
              </a:rPr>
              <a:t>Joint Applicant</a:t>
            </a:r>
            <a:endParaRPr sz="2800">
              <a:solidFill>
                <a:srgbClr val="000066"/>
              </a:solidFill>
            </a:endParaRPr>
          </a:p>
          <a:p>
            <a:pPr lvl="0">
              <a:buClr>
                <a:srgbClr val="000099"/>
              </a:buClr>
              <a:buChar char="•"/>
              <a:defRPr sz="1800"/>
            </a:pPr>
            <a:endParaRPr sz="2000">
              <a:solidFill>
                <a:srgbClr val="000099"/>
              </a:solidFill>
            </a:endParaRPr>
          </a:p>
          <a:p>
            <a:pPr lvl="1" marL="661307" indent="-204107">
              <a:spcBef>
                <a:spcPts val="400"/>
              </a:spcBef>
              <a:buClr>
                <a:srgbClr val="000066"/>
              </a:buClr>
              <a:defRPr sz="1800"/>
            </a:pPr>
            <a:r>
              <a:rPr sz="2000">
                <a:solidFill>
                  <a:srgbClr val="000066"/>
                </a:solidFill>
              </a:rPr>
              <a:t>The account affects your credit the same whether you are an individual account holder, or a co-app.</a:t>
            </a:r>
            <a:endParaRPr sz="2000">
              <a:solidFill>
                <a:srgbClr val="000066"/>
              </a:solidFill>
            </a:endParaRPr>
          </a:p>
          <a:p>
            <a:pPr lvl="1" marL="661307" indent="-204107">
              <a:spcBef>
                <a:spcPts val="400"/>
              </a:spcBef>
              <a:buClr>
                <a:srgbClr val="000066"/>
              </a:buClr>
              <a:defRPr sz="1800"/>
            </a:pPr>
            <a:r>
              <a:rPr sz="2000">
                <a:solidFill>
                  <a:srgbClr val="000066"/>
                </a:solidFill>
              </a:rPr>
              <a:t>Divorce proceedings do not change liability to pay debts, and will not remove items from your credit.</a:t>
            </a:r>
          </a:p>
        </p:txBody>
      </p:sp>
      <p:sp>
        <p:nvSpPr>
          <p:cNvPr id="170" name="Shape 170"/>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69">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6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6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69">
                                            <p:txEl>
                                              <p:pRg st="4" end="4"/>
                                            </p:txEl>
                                          </p:spTgt>
                                        </p:tgtEl>
                                        <p:attrNameLst>
                                          <p:attrName>style.visibility</p:attrName>
                                        </p:attrNameLst>
                                      </p:cBhvr>
                                      <p:to>
                                        <p:strVal val="visible"/>
                                      </p:to>
                                    </p:set>
                                  </p:childTnLst>
                                </p:cTn>
                              </p:par>
                              <p:par>
                                <p:cTn id="25" presetClass="entr" presetSubtype="0" presetID="1" grpId="1" fill="hold">
                                  <p:stCondLst>
                                    <p:cond delay="0"/>
                                  </p:stCondLst>
                                  <p:iterate type="el" backwards="0">
                                    <p:tmAbs val="0"/>
                                  </p:iterate>
                                  <p:childTnLst>
                                    <p:set>
                                      <p:cBhvr>
                                        <p:cTn id="26" fill="hold"/>
                                        <p:tgtEl>
                                          <p:spTgt spid="169">
                                            <p:txEl>
                                              <p:pRg st="5" end="5"/>
                                            </p:txEl>
                                          </p:spTgt>
                                        </p:tgtEl>
                                        <p:attrNameLst>
                                          <p:attrName>style.visibility</p:attrName>
                                        </p:attrNameLst>
                                      </p:cBhvr>
                                      <p:to>
                                        <p:strVal val="visible"/>
                                      </p:to>
                                    </p:set>
                                  </p:childTnLst>
                                </p:cTn>
                              </p:par>
                              <p:par>
                                <p:cTn id="27" presetClass="entr" presetSubtype="0" presetID="1" grpId="1" fill="hold">
                                  <p:stCondLst>
                                    <p:cond delay="0"/>
                                  </p:stCondLst>
                                  <p:iterate type="el" backwards="0">
                                    <p:tmAbs val="0"/>
                                  </p:iterate>
                                  <p:childTnLst>
                                    <p:set>
                                      <p:cBhvr>
                                        <p:cTn id="28" fill="hold"/>
                                        <p:tgtEl>
                                          <p:spTgt spid="169">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9"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Account Types</a:t>
            </a:r>
          </a:p>
        </p:txBody>
      </p:sp>
      <p:sp>
        <p:nvSpPr>
          <p:cNvPr id="173" name="Shape 173"/>
          <p:cNvSpPr/>
          <p:nvPr>
            <p:ph type="body" idx="4294967295"/>
          </p:nvPr>
        </p:nvSpPr>
        <p:spPr>
          <a:xfrm>
            <a:off x="1752600" y="1295400"/>
            <a:ext cx="6858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9184" indent="-329184" defTabSz="877823">
              <a:buClr>
                <a:srgbClr val="000066"/>
              </a:buClr>
              <a:buChar char="•"/>
              <a:defRPr sz="1800"/>
            </a:pPr>
            <a:r>
              <a:rPr b="1" sz="3072">
                <a:solidFill>
                  <a:srgbClr val="000066"/>
                </a:solidFill>
              </a:rPr>
              <a:t>R</a:t>
            </a:r>
            <a:r>
              <a:rPr sz="3072">
                <a:solidFill>
                  <a:srgbClr val="000066"/>
                </a:solidFill>
              </a:rPr>
              <a:t> = Revolving</a:t>
            </a:r>
            <a:endParaRPr sz="3072">
              <a:solidFill>
                <a:srgbClr val="000066"/>
              </a:solidFill>
            </a:endParaRPr>
          </a:p>
          <a:p>
            <a:pPr lvl="1" marL="634854" indent="-195942" defTabSz="877823">
              <a:spcBef>
                <a:spcPts val="400"/>
              </a:spcBef>
              <a:buClr>
                <a:srgbClr val="000066"/>
              </a:buClr>
              <a:defRPr sz="1800"/>
            </a:pPr>
            <a:r>
              <a:rPr sz="1919">
                <a:solidFill>
                  <a:srgbClr val="000066"/>
                </a:solidFill>
              </a:rPr>
              <a:t>Credit Cards</a:t>
            </a:r>
            <a:endParaRPr sz="1919">
              <a:solidFill>
                <a:srgbClr val="000066"/>
              </a:solidFill>
            </a:endParaRPr>
          </a:p>
          <a:p>
            <a:pPr lvl="1" marL="634854" indent="-195942" defTabSz="877823">
              <a:spcBef>
                <a:spcPts val="400"/>
              </a:spcBef>
              <a:buClr>
                <a:srgbClr val="000066"/>
              </a:buClr>
              <a:defRPr sz="1800"/>
            </a:pPr>
            <a:r>
              <a:rPr sz="1919">
                <a:solidFill>
                  <a:srgbClr val="000066"/>
                </a:solidFill>
              </a:rPr>
              <a:t>Home Equity Lines</a:t>
            </a:r>
            <a:endParaRPr sz="1919">
              <a:solidFill>
                <a:srgbClr val="000066"/>
              </a:solidFill>
            </a:endParaRPr>
          </a:p>
          <a:p>
            <a:pPr lvl="1" marL="634854" indent="-195942" defTabSz="877823">
              <a:spcBef>
                <a:spcPts val="400"/>
              </a:spcBef>
              <a:buClr>
                <a:srgbClr val="000066"/>
              </a:buClr>
              <a:defRPr sz="1800"/>
            </a:pPr>
            <a:r>
              <a:rPr sz="1919">
                <a:solidFill>
                  <a:srgbClr val="000066"/>
                </a:solidFill>
              </a:rPr>
              <a:t>Overdraft Protection</a:t>
            </a:r>
            <a:endParaRPr sz="1919">
              <a:solidFill>
                <a:srgbClr val="000066"/>
              </a:solidFill>
            </a:endParaRPr>
          </a:p>
          <a:p>
            <a:pPr lvl="0" marL="329184" indent="-329184" defTabSz="877823">
              <a:buClr>
                <a:srgbClr val="000066"/>
              </a:buClr>
              <a:buChar char="•"/>
              <a:defRPr sz="1800"/>
            </a:pPr>
            <a:r>
              <a:rPr b="1" sz="3072">
                <a:solidFill>
                  <a:srgbClr val="000066"/>
                </a:solidFill>
              </a:rPr>
              <a:t>I</a:t>
            </a:r>
            <a:r>
              <a:rPr sz="3072">
                <a:solidFill>
                  <a:srgbClr val="000066"/>
                </a:solidFill>
              </a:rPr>
              <a:t> = Installment</a:t>
            </a:r>
            <a:endParaRPr sz="3072">
              <a:solidFill>
                <a:srgbClr val="000066"/>
              </a:solidFill>
            </a:endParaRPr>
          </a:p>
          <a:p>
            <a:pPr lvl="1" marL="634854" indent="-195942" defTabSz="877823">
              <a:spcBef>
                <a:spcPts val="400"/>
              </a:spcBef>
              <a:buClr>
                <a:srgbClr val="000066"/>
              </a:buClr>
              <a:defRPr sz="1800"/>
            </a:pPr>
            <a:r>
              <a:rPr sz="1919">
                <a:solidFill>
                  <a:srgbClr val="000066"/>
                </a:solidFill>
              </a:rPr>
              <a:t>Mortgage</a:t>
            </a:r>
            <a:endParaRPr sz="1919">
              <a:solidFill>
                <a:srgbClr val="000066"/>
              </a:solidFill>
            </a:endParaRPr>
          </a:p>
          <a:p>
            <a:pPr lvl="1" marL="634854" indent="-195942" defTabSz="877823">
              <a:spcBef>
                <a:spcPts val="400"/>
              </a:spcBef>
              <a:buClr>
                <a:srgbClr val="000066"/>
              </a:buClr>
              <a:defRPr sz="1800"/>
            </a:pPr>
            <a:r>
              <a:rPr sz="1919">
                <a:solidFill>
                  <a:srgbClr val="000066"/>
                </a:solidFill>
              </a:rPr>
              <a:t>Auto Loan</a:t>
            </a:r>
            <a:endParaRPr sz="1919">
              <a:solidFill>
                <a:srgbClr val="000066"/>
              </a:solidFill>
            </a:endParaRPr>
          </a:p>
          <a:p>
            <a:pPr lvl="1" marL="634854" indent="-195942" defTabSz="877823">
              <a:spcBef>
                <a:spcPts val="400"/>
              </a:spcBef>
              <a:buClr>
                <a:srgbClr val="000066"/>
              </a:buClr>
              <a:defRPr sz="1800"/>
            </a:pPr>
            <a:r>
              <a:rPr sz="1919">
                <a:solidFill>
                  <a:srgbClr val="000066"/>
                </a:solidFill>
              </a:rPr>
              <a:t>Personal Loan</a:t>
            </a:r>
            <a:endParaRPr sz="1919">
              <a:solidFill>
                <a:srgbClr val="000066"/>
              </a:solidFill>
            </a:endParaRPr>
          </a:p>
          <a:p>
            <a:pPr lvl="1" marL="634854" indent="-195942" defTabSz="877823">
              <a:spcBef>
                <a:spcPts val="400"/>
              </a:spcBef>
              <a:buClr>
                <a:srgbClr val="000066"/>
              </a:buClr>
              <a:defRPr sz="1800"/>
            </a:pPr>
            <a:r>
              <a:rPr sz="1919">
                <a:solidFill>
                  <a:srgbClr val="000066"/>
                </a:solidFill>
              </a:rPr>
              <a:t>Student Loan</a:t>
            </a:r>
            <a:endParaRPr sz="1919">
              <a:solidFill>
                <a:srgbClr val="000066"/>
              </a:solidFill>
            </a:endParaRPr>
          </a:p>
          <a:p>
            <a:pPr lvl="0" marL="288036" indent="-288036" defTabSz="877823">
              <a:spcBef>
                <a:spcPts val="600"/>
              </a:spcBef>
              <a:buClr>
                <a:srgbClr val="000066"/>
              </a:buClr>
              <a:buChar char="•"/>
              <a:defRPr sz="1800"/>
            </a:pPr>
            <a:r>
              <a:rPr sz="2688">
                <a:solidFill>
                  <a:srgbClr val="000066"/>
                </a:solidFill>
              </a:rPr>
              <a:t>Collections/Charge Off</a:t>
            </a:r>
            <a:endParaRPr sz="2688">
              <a:solidFill>
                <a:srgbClr val="000066"/>
              </a:solidFill>
            </a:endParaRPr>
          </a:p>
          <a:p>
            <a:pPr lvl="0" marL="288036" indent="-288036" defTabSz="877823">
              <a:spcBef>
                <a:spcPts val="600"/>
              </a:spcBef>
              <a:buClr>
                <a:srgbClr val="000066"/>
              </a:buClr>
              <a:buChar char="•"/>
              <a:defRPr sz="1800"/>
            </a:pPr>
            <a:r>
              <a:rPr sz="2688">
                <a:solidFill>
                  <a:srgbClr val="000066"/>
                </a:solidFill>
              </a:rPr>
              <a:t>Public Records</a:t>
            </a:r>
          </a:p>
        </p:txBody>
      </p:sp>
      <p:sp>
        <p:nvSpPr>
          <p:cNvPr id="174" name="Shape 174"/>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Review of Reports</a:t>
            </a:r>
          </a:p>
        </p:txBody>
      </p:sp>
      <p:sp>
        <p:nvSpPr>
          <p:cNvPr id="177" name="Shape 177"/>
          <p:cNvSpPr/>
          <p:nvPr>
            <p:ph type="body" idx="4294967295"/>
          </p:nvPr>
        </p:nvSpPr>
        <p:spPr>
          <a:xfrm>
            <a:off x="1828800" y="1600200"/>
            <a:ext cx="6858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000066"/>
              </a:buClr>
              <a:buChar char="•"/>
              <a:defRPr sz="1800"/>
            </a:pPr>
            <a:r>
              <a:rPr sz="3200">
                <a:solidFill>
                  <a:srgbClr val="000066"/>
                </a:solidFill>
              </a:rPr>
              <a:t>Experian – Consumer</a:t>
            </a:r>
            <a:endParaRPr sz="3200">
              <a:solidFill>
                <a:srgbClr val="000066"/>
              </a:solidFill>
            </a:endParaRPr>
          </a:p>
          <a:p>
            <a:pPr lvl="0">
              <a:buClr>
                <a:srgbClr val="000066"/>
              </a:buClr>
              <a:buChar char="•"/>
              <a:defRPr sz="1800"/>
            </a:pPr>
            <a:r>
              <a:rPr sz="3200">
                <a:solidFill>
                  <a:srgbClr val="000066"/>
                </a:solidFill>
              </a:rPr>
              <a:t>Equifax – Consumer</a:t>
            </a:r>
            <a:endParaRPr sz="3200">
              <a:solidFill>
                <a:srgbClr val="000066"/>
              </a:solidFill>
            </a:endParaRPr>
          </a:p>
          <a:p>
            <a:pPr lvl="0">
              <a:buClr>
                <a:srgbClr val="000066"/>
              </a:buClr>
              <a:buChar char="•"/>
              <a:defRPr sz="1800"/>
            </a:pPr>
            <a:r>
              <a:rPr sz="3200">
                <a:solidFill>
                  <a:srgbClr val="000066"/>
                </a:solidFill>
              </a:rPr>
              <a:t>Trans Union</a:t>
            </a:r>
            <a:endParaRPr sz="3200">
              <a:solidFill>
                <a:srgbClr val="000066"/>
              </a:solidFill>
            </a:endParaRPr>
          </a:p>
          <a:p>
            <a:pPr lvl="0">
              <a:buClr>
                <a:srgbClr val="000066"/>
              </a:buClr>
              <a:buChar char="•"/>
              <a:defRPr sz="1800"/>
            </a:pPr>
            <a:endParaRPr sz="3200">
              <a:solidFill>
                <a:srgbClr val="000066"/>
              </a:solidFill>
            </a:endParaRPr>
          </a:p>
          <a:p>
            <a:pPr lvl="0">
              <a:buClr>
                <a:srgbClr val="000066"/>
              </a:buClr>
              <a:buChar char="•"/>
              <a:defRPr sz="1800"/>
            </a:pPr>
            <a:r>
              <a:rPr sz="3200">
                <a:solidFill>
                  <a:srgbClr val="000066"/>
                </a:solidFill>
              </a:rPr>
              <a:t>Equifax - Lender</a:t>
            </a:r>
          </a:p>
        </p:txBody>
      </p:sp>
      <p:sp>
        <p:nvSpPr>
          <p:cNvPr id="178" name="Shape 178"/>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idx="4294967295"/>
          </p:nvPr>
        </p:nvSpPr>
        <p:spPr>
          <a:xfrm>
            <a:off x="914400" y="-1"/>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786384">
              <a:defRPr sz="3440">
                <a:solidFill>
                  <a:srgbClr val="B8673A"/>
                </a:solidFill>
                <a:latin typeface="Arial Black"/>
                <a:ea typeface="Arial Black"/>
                <a:cs typeface="Arial Black"/>
                <a:sym typeface="Arial Black"/>
              </a:defRPr>
            </a:lvl1pPr>
          </a:lstStyle>
          <a:p>
            <a:pPr lvl="0">
              <a:defRPr sz="1800">
                <a:solidFill>
                  <a:srgbClr val="000000"/>
                </a:solidFill>
              </a:defRPr>
            </a:pPr>
            <a:r>
              <a:rPr sz="3440">
                <a:solidFill>
                  <a:srgbClr val="B8673A"/>
                </a:solidFill>
              </a:rPr>
              <a:t>How the FICO Score is Calculated</a:t>
            </a:r>
          </a:p>
        </p:txBody>
      </p:sp>
      <p:pic>
        <p:nvPicPr>
          <p:cNvPr id="181" name="chart_fico.png" descr="chart_fico"/>
          <p:cNvPicPr/>
          <p:nvPr/>
        </p:nvPicPr>
        <p:blipFill>
          <a:blip r:embed="rId2">
            <a:extLst/>
          </a:blip>
          <a:stretch>
            <a:fillRect/>
          </a:stretch>
        </p:blipFill>
        <p:spPr>
          <a:xfrm>
            <a:off x="2209800" y="1447800"/>
            <a:ext cx="5715000" cy="4060825"/>
          </a:xfrm>
          <a:prstGeom prst="rect">
            <a:avLst/>
          </a:prstGeom>
          <a:ln w="12700">
            <a:miter lim="400000"/>
          </a:ln>
        </p:spPr>
      </p:pic>
      <p:sp>
        <p:nvSpPr>
          <p:cNvPr id="182" name="Shape 182"/>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800">
                <a:solidFill>
                  <a:srgbClr val="B8673A"/>
                </a:solidFill>
                <a:latin typeface="Arial Black"/>
                <a:ea typeface="Arial Black"/>
                <a:cs typeface="Arial Black"/>
                <a:sym typeface="Arial Black"/>
              </a:defRPr>
            </a:lvl1pPr>
          </a:lstStyle>
          <a:p>
            <a:pPr lvl="0">
              <a:defRPr sz="1800">
                <a:solidFill>
                  <a:srgbClr val="000000"/>
                </a:solidFill>
              </a:defRPr>
            </a:pPr>
            <a:r>
              <a:rPr sz="4800">
                <a:solidFill>
                  <a:srgbClr val="B8673A"/>
                </a:solidFill>
              </a:rPr>
              <a:t>Payment History</a:t>
            </a:r>
          </a:p>
        </p:txBody>
      </p:sp>
      <p:sp>
        <p:nvSpPr>
          <p:cNvPr id="185" name="Shape 185"/>
          <p:cNvSpPr/>
          <p:nvPr>
            <p:ph type="body" idx="4294967295"/>
          </p:nvPr>
        </p:nvSpPr>
        <p:spPr>
          <a:xfrm>
            <a:off x="1828800" y="1600200"/>
            <a:ext cx="6705600" cy="3962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600"/>
              </a:spcBef>
              <a:buSzTx/>
              <a:buNone/>
              <a:defRPr sz="1800"/>
            </a:pPr>
            <a:endParaRPr sz="2800"/>
          </a:p>
          <a:p>
            <a:pPr lvl="0">
              <a:spcBef>
                <a:spcPts val="600"/>
              </a:spcBef>
              <a:buClr>
                <a:srgbClr val="000066"/>
              </a:buClr>
              <a:buChar char="•"/>
              <a:defRPr sz="1800"/>
            </a:pPr>
            <a:r>
              <a:rPr sz="2800">
                <a:solidFill>
                  <a:srgbClr val="000066"/>
                </a:solidFill>
              </a:rPr>
              <a:t>Pay your bills on time.</a:t>
            </a:r>
            <a:endParaRPr b="1" sz="2800">
              <a:solidFill>
                <a:srgbClr val="000066"/>
              </a:solidFill>
            </a:endParaRPr>
          </a:p>
          <a:p>
            <a:pPr lvl="0">
              <a:spcBef>
                <a:spcPts val="600"/>
              </a:spcBef>
              <a:buClr>
                <a:srgbClr val="000066"/>
              </a:buClr>
              <a:buChar char="•"/>
              <a:defRPr sz="1800"/>
            </a:pPr>
            <a:r>
              <a:rPr sz="2800">
                <a:solidFill>
                  <a:srgbClr val="000066"/>
                </a:solidFill>
              </a:rPr>
              <a:t>If you have missed payments, get current and stay current.</a:t>
            </a:r>
            <a:endParaRPr sz="2800">
              <a:solidFill>
                <a:srgbClr val="000066"/>
              </a:solidFill>
            </a:endParaRPr>
          </a:p>
          <a:p>
            <a:pPr lvl="0">
              <a:spcBef>
                <a:spcPts val="600"/>
              </a:spcBef>
              <a:buClr>
                <a:srgbClr val="000066"/>
              </a:buClr>
              <a:buChar char="•"/>
              <a:defRPr sz="1800"/>
            </a:pPr>
            <a:r>
              <a:rPr sz="2800">
                <a:solidFill>
                  <a:srgbClr val="000066"/>
                </a:solidFill>
              </a:rPr>
              <a:t>Late payments</a:t>
            </a:r>
            <a:r>
              <a:rPr sz="2800"/>
              <a:t> </a:t>
            </a:r>
            <a:r>
              <a:rPr sz="2800">
                <a:solidFill>
                  <a:srgbClr val="FF0000"/>
                </a:solidFill>
              </a:rPr>
              <a:t>HURT </a:t>
            </a:r>
            <a:r>
              <a:rPr sz="2800">
                <a:solidFill>
                  <a:srgbClr val="000066"/>
                </a:solidFill>
              </a:rPr>
              <a:t>your credit </a:t>
            </a:r>
            <a:endParaRPr sz="2800">
              <a:solidFill>
                <a:srgbClr val="000066"/>
              </a:solidFill>
            </a:endParaRPr>
          </a:p>
          <a:p>
            <a:pPr lvl="0">
              <a:spcBef>
                <a:spcPts val="600"/>
              </a:spcBef>
              <a:buClr>
                <a:srgbClr val="000066"/>
              </a:buClr>
              <a:buChar char="•"/>
              <a:defRPr sz="1800"/>
            </a:pPr>
            <a:endParaRPr b="1" sz="2800">
              <a:solidFill>
                <a:srgbClr val="000066"/>
              </a:solidFill>
            </a:endParaRPr>
          </a:p>
          <a:p>
            <a:pPr lvl="0">
              <a:spcBef>
                <a:spcPts val="600"/>
              </a:spcBef>
              <a:buClr>
                <a:srgbClr val="000066"/>
              </a:buClr>
              <a:buChar char="•"/>
              <a:defRPr sz="1800"/>
            </a:pPr>
            <a:r>
              <a:rPr b="1" sz="2800">
                <a:solidFill>
                  <a:srgbClr val="000066"/>
                </a:solidFill>
              </a:rPr>
              <a:t>How do you know when it is time to pay your bill?</a:t>
            </a:r>
            <a:r>
              <a:rPr b="1" sz="2400"/>
              <a:t> </a:t>
            </a:r>
          </a:p>
        </p:txBody>
      </p:sp>
      <p:pic>
        <p:nvPicPr>
          <p:cNvPr id="186" name="MCj04242000000[1].pdf" descr="MCj04242000000[1]"/>
          <p:cNvPicPr/>
          <p:nvPr/>
        </p:nvPicPr>
        <p:blipFill>
          <a:blip r:embed="rId2">
            <a:extLst/>
          </a:blip>
          <a:stretch>
            <a:fillRect/>
          </a:stretch>
        </p:blipFill>
        <p:spPr>
          <a:xfrm>
            <a:off x="7097712" y="593725"/>
            <a:ext cx="1695451" cy="1870075"/>
          </a:xfrm>
          <a:prstGeom prst="rect">
            <a:avLst/>
          </a:prstGeom>
          <a:ln w="12700">
            <a:miter lim="400000"/>
          </a:ln>
        </p:spPr>
      </p:pic>
      <p:sp>
        <p:nvSpPr>
          <p:cNvPr id="187" name="Shape 187"/>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pic>
        <p:nvPicPr>
          <p:cNvPr id="188" name="chart_fico.png" descr="chart_fico"/>
          <p:cNvPicPr/>
          <p:nvPr/>
        </p:nvPicPr>
        <p:blipFill>
          <a:blip r:embed="rId3">
            <a:extLst/>
          </a:blip>
          <a:stretch>
            <a:fillRect/>
          </a:stretch>
        </p:blipFill>
        <p:spPr>
          <a:xfrm>
            <a:off x="0" y="5287962"/>
            <a:ext cx="2209800" cy="1570038"/>
          </a:xfrm>
          <a:prstGeom prst="rect">
            <a:avLst/>
          </a:prstGeom>
          <a:ln w="12700">
            <a:miter lim="400000"/>
          </a:ln>
        </p:spPr>
      </p:pic>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800">
                <a:solidFill>
                  <a:srgbClr val="B8673A"/>
                </a:solidFill>
                <a:latin typeface="Arial Black"/>
                <a:ea typeface="Arial Black"/>
                <a:cs typeface="Arial Black"/>
                <a:sym typeface="Arial Black"/>
              </a:defRPr>
            </a:lvl1pPr>
          </a:lstStyle>
          <a:p>
            <a:pPr lvl="0">
              <a:defRPr sz="1800">
                <a:solidFill>
                  <a:srgbClr val="000000"/>
                </a:solidFill>
              </a:defRPr>
            </a:pPr>
            <a:r>
              <a:rPr sz="4800">
                <a:solidFill>
                  <a:srgbClr val="B8673A"/>
                </a:solidFill>
              </a:rPr>
              <a:t>Amounts Owed</a:t>
            </a:r>
          </a:p>
        </p:txBody>
      </p:sp>
      <p:sp>
        <p:nvSpPr>
          <p:cNvPr id="191" name="Shape 191"/>
          <p:cNvSpPr/>
          <p:nvPr>
            <p:ph type="body" idx="4294967295"/>
          </p:nvPr>
        </p:nvSpPr>
        <p:spPr>
          <a:xfrm>
            <a:off x="1905000" y="1371600"/>
            <a:ext cx="6629400" cy="4419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600"/>
              </a:spcBef>
              <a:buSzTx/>
              <a:buNone/>
              <a:defRPr sz="1800"/>
            </a:pPr>
            <a:endParaRPr b="1" sz="2800"/>
          </a:p>
          <a:p>
            <a:pPr lvl="0">
              <a:spcBef>
                <a:spcPts val="600"/>
              </a:spcBef>
              <a:buClr>
                <a:srgbClr val="000066"/>
              </a:buClr>
              <a:buChar char="•"/>
              <a:defRPr sz="1800"/>
            </a:pPr>
            <a:r>
              <a:rPr sz="2800">
                <a:solidFill>
                  <a:srgbClr val="000066"/>
                </a:solidFill>
              </a:rPr>
              <a:t>Keep balances low on credit cards and other “revolving credit”</a:t>
            </a:r>
            <a:endParaRPr sz="2800">
              <a:solidFill>
                <a:srgbClr val="000066"/>
              </a:solidFill>
            </a:endParaRPr>
          </a:p>
          <a:p>
            <a:pPr lvl="1" marL="742950" indent="-285750">
              <a:spcBef>
                <a:spcPts val="500"/>
              </a:spcBef>
              <a:buClr>
                <a:srgbClr val="000066"/>
              </a:buClr>
              <a:defRPr sz="1800"/>
            </a:pPr>
            <a:r>
              <a:rPr sz="2400">
                <a:solidFill>
                  <a:srgbClr val="000066"/>
                </a:solidFill>
              </a:rPr>
              <a:t>50 / 75 / 100% Utilization Ratio’s</a:t>
            </a:r>
            <a:endParaRPr sz="2400">
              <a:solidFill>
                <a:srgbClr val="000066"/>
              </a:solidFill>
            </a:endParaRPr>
          </a:p>
          <a:p>
            <a:pPr lvl="0">
              <a:spcBef>
                <a:spcPts val="600"/>
              </a:spcBef>
              <a:buClr>
                <a:srgbClr val="000066"/>
              </a:buClr>
              <a:buChar char="•"/>
              <a:defRPr sz="1800"/>
            </a:pPr>
            <a:r>
              <a:rPr sz="2800">
                <a:solidFill>
                  <a:srgbClr val="000066"/>
                </a:solidFill>
              </a:rPr>
              <a:t>Pay down debt</a:t>
            </a:r>
            <a:r>
              <a:rPr sz="2800"/>
              <a:t> </a:t>
            </a:r>
            <a:r>
              <a:rPr sz="2800">
                <a:solidFill>
                  <a:srgbClr val="FF0000"/>
                </a:solidFill>
              </a:rPr>
              <a:t>(Not Just the Min Pmt)</a:t>
            </a:r>
            <a:endParaRPr sz="2800">
              <a:solidFill>
                <a:srgbClr val="FF0000"/>
              </a:solidFill>
            </a:endParaRPr>
          </a:p>
          <a:p>
            <a:pPr lvl="0">
              <a:spcBef>
                <a:spcPts val="600"/>
              </a:spcBef>
              <a:buClr>
                <a:srgbClr val="000066"/>
              </a:buClr>
              <a:buChar char="•"/>
              <a:defRPr sz="1800"/>
            </a:pPr>
            <a:r>
              <a:rPr sz="2800">
                <a:solidFill>
                  <a:srgbClr val="000066"/>
                </a:solidFill>
              </a:rPr>
              <a:t>Try to stay below 30% Utilization</a:t>
            </a:r>
          </a:p>
        </p:txBody>
      </p:sp>
      <p:sp>
        <p:nvSpPr>
          <p:cNvPr id="192" name="Shape 192"/>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pic>
        <p:nvPicPr>
          <p:cNvPr id="193" name="chart_fico.png" descr="chart_fico"/>
          <p:cNvPicPr/>
          <p:nvPr/>
        </p:nvPicPr>
        <p:blipFill>
          <a:blip r:embed="rId2">
            <a:extLst/>
          </a:blip>
          <a:stretch>
            <a:fillRect/>
          </a:stretch>
        </p:blipFill>
        <p:spPr>
          <a:xfrm>
            <a:off x="0" y="5287962"/>
            <a:ext cx="2209800" cy="1570038"/>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800">
                <a:solidFill>
                  <a:srgbClr val="B8673A"/>
                </a:solidFill>
                <a:latin typeface="Arial Black"/>
                <a:ea typeface="Arial Black"/>
                <a:cs typeface="Arial Black"/>
                <a:sym typeface="Arial Black"/>
              </a:defRPr>
            </a:lvl1pPr>
          </a:lstStyle>
          <a:p>
            <a:pPr lvl="0">
              <a:defRPr sz="1800">
                <a:solidFill>
                  <a:srgbClr val="000000"/>
                </a:solidFill>
              </a:defRPr>
            </a:pPr>
            <a:r>
              <a:rPr sz="4800">
                <a:solidFill>
                  <a:srgbClr val="B8673A"/>
                </a:solidFill>
              </a:rPr>
              <a:t>Length of Credit History</a:t>
            </a:r>
          </a:p>
        </p:txBody>
      </p:sp>
      <p:sp>
        <p:nvSpPr>
          <p:cNvPr id="196" name="Shape 196"/>
          <p:cNvSpPr/>
          <p:nvPr>
            <p:ph type="body" idx="4294967295"/>
          </p:nvPr>
        </p:nvSpPr>
        <p:spPr>
          <a:xfrm>
            <a:off x="1828800" y="1295400"/>
            <a:ext cx="6705600" cy="4267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600"/>
              </a:spcBef>
              <a:buChar char="•"/>
              <a:defRPr sz="1800"/>
            </a:pPr>
            <a:endParaRPr sz="2800"/>
          </a:p>
          <a:p>
            <a:pPr lvl="0">
              <a:spcBef>
                <a:spcPts val="600"/>
              </a:spcBef>
              <a:buClr>
                <a:srgbClr val="000066"/>
              </a:buClr>
              <a:buChar char="•"/>
              <a:defRPr sz="1800"/>
            </a:pPr>
            <a:r>
              <a:rPr sz="2800">
                <a:solidFill>
                  <a:srgbClr val="000066"/>
                </a:solidFill>
              </a:rPr>
              <a:t>Rapid account buildup can look risky if you are a new credit user.</a:t>
            </a:r>
            <a:endParaRPr sz="2800">
              <a:solidFill>
                <a:srgbClr val="000066"/>
              </a:solidFill>
            </a:endParaRPr>
          </a:p>
          <a:p>
            <a:pPr lvl="0">
              <a:spcBef>
                <a:spcPts val="600"/>
              </a:spcBef>
              <a:buClr>
                <a:srgbClr val="FF0000"/>
              </a:buClr>
              <a:buChar char="•"/>
              <a:defRPr sz="1800"/>
            </a:pPr>
            <a:r>
              <a:rPr sz="2800">
                <a:solidFill>
                  <a:srgbClr val="FF0000"/>
                </a:solidFill>
              </a:rPr>
              <a:t>Don’t apply for credit just to get a store discount!</a:t>
            </a:r>
            <a:endParaRPr sz="2800">
              <a:solidFill>
                <a:srgbClr val="FF0000"/>
              </a:solidFill>
            </a:endParaRPr>
          </a:p>
          <a:p>
            <a:pPr lvl="0">
              <a:spcBef>
                <a:spcPts val="600"/>
              </a:spcBef>
              <a:buClr>
                <a:srgbClr val="000066"/>
              </a:buClr>
              <a:buChar char="•"/>
              <a:defRPr sz="1800"/>
            </a:pPr>
            <a:r>
              <a:rPr sz="2800">
                <a:solidFill>
                  <a:srgbClr val="000066"/>
                </a:solidFill>
              </a:rPr>
              <a:t>Don't close unused credit cards as a short-term strategy to raise your score.</a:t>
            </a:r>
            <a:endParaRPr sz="2800">
              <a:solidFill>
                <a:srgbClr val="000066"/>
              </a:solidFill>
            </a:endParaRPr>
          </a:p>
          <a:p>
            <a:pPr lvl="0">
              <a:spcBef>
                <a:spcPts val="600"/>
              </a:spcBef>
              <a:buClr>
                <a:srgbClr val="000066"/>
              </a:buClr>
              <a:buChar char="•"/>
              <a:defRPr sz="1800"/>
            </a:pPr>
            <a:r>
              <a:rPr sz="2800">
                <a:solidFill>
                  <a:srgbClr val="000066"/>
                </a:solidFill>
              </a:rPr>
              <a:t>Maintain accounts long term</a:t>
            </a:r>
            <a:r>
              <a:rPr sz="2800"/>
              <a:t> </a:t>
            </a:r>
          </a:p>
        </p:txBody>
      </p:sp>
      <p:sp>
        <p:nvSpPr>
          <p:cNvPr id="197" name="Shape 197"/>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pic>
        <p:nvPicPr>
          <p:cNvPr id="198" name="chart_fico.png" descr="chart_fico"/>
          <p:cNvPicPr/>
          <p:nvPr/>
        </p:nvPicPr>
        <p:blipFill>
          <a:blip r:embed="rId2">
            <a:extLst/>
          </a:blip>
          <a:stretch>
            <a:fillRect/>
          </a:stretch>
        </p:blipFill>
        <p:spPr>
          <a:xfrm>
            <a:off x="0" y="5287962"/>
            <a:ext cx="2209800" cy="1570038"/>
          </a:xfrm>
          <a:prstGeom prst="rect">
            <a:avLst/>
          </a:prstGeom>
          <a:ln w="12700">
            <a:miter lim="400000"/>
          </a:ln>
        </p:spPr>
      </p:pic>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800">
                <a:solidFill>
                  <a:srgbClr val="B8673A"/>
                </a:solidFill>
                <a:latin typeface="Arial Black"/>
                <a:ea typeface="Arial Black"/>
                <a:cs typeface="Arial Black"/>
                <a:sym typeface="Arial Black"/>
              </a:defRPr>
            </a:lvl1pPr>
          </a:lstStyle>
          <a:p>
            <a:pPr lvl="0">
              <a:defRPr sz="1800">
                <a:solidFill>
                  <a:srgbClr val="000000"/>
                </a:solidFill>
              </a:defRPr>
            </a:pPr>
            <a:r>
              <a:rPr sz="4800">
                <a:solidFill>
                  <a:srgbClr val="B8673A"/>
                </a:solidFill>
              </a:rPr>
              <a:t>Types of Credit Used</a:t>
            </a:r>
          </a:p>
        </p:txBody>
      </p:sp>
      <p:sp>
        <p:nvSpPr>
          <p:cNvPr id="201" name="Shape 201"/>
          <p:cNvSpPr/>
          <p:nvPr>
            <p:ph type="body" idx="4294967295"/>
          </p:nvPr>
        </p:nvSpPr>
        <p:spPr>
          <a:xfrm>
            <a:off x="1828800" y="1371600"/>
            <a:ext cx="6705600" cy="4495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spcBef>
                <a:spcPts val="600"/>
              </a:spcBef>
              <a:buSzTx/>
              <a:buNone/>
              <a:defRPr sz="1800"/>
            </a:pPr>
            <a:endParaRPr b="1" sz="2400"/>
          </a:p>
          <a:p>
            <a:pPr lvl="0" marL="244928" indent="-244928">
              <a:lnSpc>
                <a:spcPct val="90000"/>
              </a:lnSpc>
              <a:spcBef>
                <a:spcPts val="400"/>
              </a:spcBef>
              <a:buClr>
                <a:srgbClr val="000066"/>
              </a:buClr>
              <a:buChar char="•"/>
              <a:defRPr sz="1800"/>
            </a:pPr>
            <a:r>
              <a:rPr sz="2000">
                <a:solidFill>
                  <a:srgbClr val="000066"/>
                </a:solidFill>
              </a:rPr>
              <a:t>Apply for and open new credit accounts only as needed.</a:t>
            </a:r>
            <a:r>
              <a:rPr sz="2000"/>
              <a:t>  </a:t>
            </a:r>
            <a:endParaRPr sz="2000"/>
          </a:p>
          <a:p>
            <a:pPr lvl="0" marL="244928" indent="-244928">
              <a:lnSpc>
                <a:spcPct val="90000"/>
              </a:lnSpc>
              <a:spcBef>
                <a:spcPts val="400"/>
              </a:spcBef>
              <a:buClr>
                <a:srgbClr val="FF0000"/>
              </a:buClr>
              <a:buChar char="•"/>
              <a:defRPr sz="1800"/>
            </a:pPr>
            <a:r>
              <a:rPr sz="2000">
                <a:solidFill>
                  <a:srgbClr val="FF0000"/>
                </a:solidFill>
              </a:rPr>
              <a:t>Don’t use unnecessary credit just to try and build your score.</a:t>
            </a:r>
            <a:endParaRPr sz="2000">
              <a:solidFill>
                <a:srgbClr val="FF0000"/>
              </a:solidFill>
            </a:endParaRPr>
          </a:p>
          <a:p>
            <a:pPr lvl="0" marL="244928" indent="-244928">
              <a:lnSpc>
                <a:spcPct val="90000"/>
              </a:lnSpc>
              <a:spcBef>
                <a:spcPts val="400"/>
              </a:spcBef>
              <a:buClr>
                <a:srgbClr val="000066"/>
              </a:buClr>
              <a:buChar char="•"/>
              <a:defRPr sz="1800"/>
            </a:pPr>
            <a:r>
              <a:rPr sz="2000">
                <a:solidFill>
                  <a:srgbClr val="000066"/>
                </a:solidFill>
              </a:rPr>
              <a:t>Use and manage credit cards responsibly.</a:t>
            </a:r>
            <a:br>
              <a:rPr sz="2000">
                <a:solidFill>
                  <a:srgbClr val="000066"/>
                </a:solidFill>
              </a:rPr>
            </a:br>
            <a:r>
              <a:rPr sz="2000">
                <a:solidFill>
                  <a:srgbClr val="000066"/>
                </a:solidFill>
              </a:rPr>
              <a:t>In general, having credit cards and installment loans (and paying timely payments) will raise your score. </a:t>
            </a:r>
            <a:endParaRPr sz="2000">
              <a:solidFill>
                <a:srgbClr val="000066"/>
              </a:solidFill>
            </a:endParaRPr>
          </a:p>
          <a:p>
            <a:pPr lvl="0" marL="244928" indent="-244928">
              <a:lnSpc>
                <a:spcPct val="90000"/>
              </a:lnSpc>
              <a:spcBef>
                <a:spcPts val="400"/>
              </a:spcBef>
              <a:buClr>
                <a:srgbClr val="000066"/>
              </a:buClr>
              <a:buChar char="•"/>
              <a:defRPr sz="1800"/>
            </a:pPr>
            <a:r>
              <a:rPr sz="2000">
                <a:solidFill>
                  <a:srgbClr val="000066"/>
                </a:solidFill>
              </a:rPr>
              <a:t>Note that closing an account doesn't make it go away. A closed account will still show up on your credit report, and may be considered by the score.</a:t>
            </a:r>
            <a:endParaRPr sz="2000">
              <a:solidFill>
                <a:srgbClr val="000066"/>
              </a:solidFill>
            </a:endParaRPr>
          </a:p>
          <a:p>
            <a:pPr lvl="0" marL="244928" indent="-244928">
              <a:lnSpc>
                <a:spcPct val="90000"/>
              </a:lnSpc>
              <a:spcBef>
                <a:spcPts val="400"/>
              </a:spcBef>
              <a:buClr>
                <a:srgbClr val="000066"/>
              </a:buClr>
              <a:buChar char="•"/>
              <a:defRPr sz="1800"/>
            </a:pPr>
            <a:r>
              <a:rPr sz="2000">
                <a:solidFill>
                  <a:srgbClr val="000066"/>
                </a:solidFill>
              </a:rPr>
              <a:t>Credit Union Accounts vs. National Bank accounts</a:t>
            </a:r>
          </a:p>
        </p:txBody>
      </p:sp>
      <p:sp>
        <p:nvSpPr>
          <p:cNvPr id="202" name="Shape 202"/>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pic>
        <p:nvPicPr>
          <p:cNvPr id="203" name="chart_fico.png" descr="chart_fico"/>
          <p:cNvPicPr/>
          <p:nvPr/>
        </p:nvPicPr>
        <p:blipFill>
          <a:blip r:embed="rId2">
            <a:extLst/>
          </a:blip>
          <a:stretch>
            <a:fillRect/>
          </a:stretch>
        </p:blipFill>
        <p:spPr>
          <a:xfrm>
            <a:off x="0" y="5287962"/>
            <a:ext cx="2209800" cy="1570038"/>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 name="Shape 21"/>
          <p:cNvSpPr/>
          <p:nvPr>
            <p:ph type="title" idx="4294967295"/>
          </p:nvPr>
        </p:nvSpPr>
        <p:spPr>
          <a:xfrm>
            <a:off x="228600" y="1523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Modern Credit Reporting</a:t>
            </a:r>
          </a:p>
        </p:txBody>
      </p:sp>
      <p:sp>
        <p:nvSpPr>
          <p:cNvPr id="22" name="Shape 22"/>
          <p:cNvSpPr/>
          <p:nvPr>
            <p:ph type="body" idx="4294967295"/>
          </p:nvPr>
        </p:nvSpPr>
        <p:spPr>
          <a:xfrm>
            <a:off x="1981200" y="1066800"/>
            <a:ext cx="6477000" cy="4114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524255" indent="-524255" defTabSz="786384">
              <a:spcBef>
                <a:spcPts val="300"/>
              </a:spcBef>
              <a:buSzTx/>
              <a:buNone/>
              <a:defRPr sz="1800"/>
            </a:pPr>
            <a:r>
              <a:rPr sz="1204"/>
              <a:t>	</a:t>
            </a:r>
            <a:r>
              <a:rPr sz="1376">
                <a:solidFill>
                  <a:srgbClr val="000066"/>
                </a:solidFill>
              </a:rPr>
              <a:t>Credit reporting was born more than 100 ago, when small retail merchants banded together to trade financial information about their customers. The merchant associations then turned into small credit bureaus, which later consolidated into larger ones with the advent of computerization. </a:t>
            </a:r>
            <a:endParaRPr sz="1376">
              <a:solidFill>
                <a:srgbClr val="000066"/>
              </a:solidFill>
            </a:endParaRPr>
          </a:p>
          <a:p>
            <a:pPr lvl="0" marL="524255" indent="-524255" defTabSz="786384">
              <a:spcBef>
                <a:spcPts val="600"/>
              </a:spcBef>
              <a:buSzTx/>
              <a:buNone/>
              <a:defRPr sz="1800"/>
            </a:pPr>
            <a:endParaRPr sz="1376">
              <a:solidFill>
                <a:srgbClr val="000066"/>
              </a:solidFill>
            </a:endParaRPr>
          </a:p>
          <a:p>
            <a:pPr lvl="0" marL="524255" indent="-524255" defTabSz="786384">
              <a:spcBef>
                <a:spcPts val="300"/>
              </a:spcBef>
              <a:buSzTx/>
              <a:buNone/>
              <a:defRPr sz="1800"/>
            </a:pPr>
            <a:r>
              <a:rPr sz="1376">
                <a:solidFill>
                  <a:srgbClr val="000066"/>
                </a:solidFill>
              </a:rPr>
              <a:t>	By the 1960s, CRAs back then reported only negative financial information as well as "lifestyle" information culled from newspapers and other sources -- information such as social habits, arrests, drinking habits, and cleanliness.</a:t>
            </a:r>
            <a:endParaRPr sz="1376">
              <a:solidFill>
                <a:srgbClr val="000066"/>
              </a:solidFill>
            </a:endParaRPr>
          </a:p>
          <a:p>
            <a:pPr lvl="0" marL="524255" indent="-524255" defTabSz="786384">
              <a:spcBef>
                <a:spcPts val="600"/>
              </a:spcBef>
              <a:buSzTx/>
              <a:buNone/>
              <a:defRPr sz="1800"/>
            </a:pPr>
            <a:endParaRPr sz="1376">
              <a:solidFill>
                <a:srgbClr val="000066"/>
              </a:solidFill>
            </a:endParaRPr>
          </a:p>
          <a:p>
            <a:pPr lvl="0" marL="524255" indent="-524255" defTabSz="786384">
              <a:spcBef>
                <a:spcPts val="300"/>
              </a:spcBef>
              <a:buSzTx/>
              <a:buNone/>
              <a:defRPr sz="1800"/>
            </a:pPr>
            <a:r>
              <a:rPr sz="1376">
                <a:solidFill>
                  <a:srgbClr val="000066"/>
                </a:solidFill>
              </a:rPr>
              <a:t>	The controversy led to a congressional inquiry, and in 1971, Congress passed the </a:t>
            </a:r>
            <a:r>
              <a:rPr sz="1376">
                <a:hlinkClick r:id="rId2" invalidUrl="" action="" tgtFrame="" tooltip="" history="1" highlightClick="0" endSnd="0"/>
              </a:rPr>
              <a:t>Fair Credit Reporting Act (</a:t>
            </a:r>
            <a:r>
              <a:rPr b="1" sz="1376">
                <a:hlinkClick r:id="rId2" invalidUrl="" action="" tgtFrame="" tooltip="" history="1" highlightClick="0" endSnd="0"/>
              </a:rPr>
              <a:t>FCRA</a:t>
            </a:r>
            <a:r>
              <a:rPr sz="1376">
                <a:hlinkClick r:id="rId2" invalidUrl="" action="" tgtFrame="" tooltip="" history="1" highlightClick="0" endSnd="0"/>
              </a:rPr>
              <a:t>)</a:t>
            </a:r>
            <a:r>
              <a:rPr sz="1376">
                <a:solidFill>
                  <a:srgbClr val="000066"/>
                </a:solidFill>
              </a:rPr>
              <a:t>, which established a framework for fair information practices to protect privacy and promote accuracy in credit reporting. Consumers gained the right to view, dispute and correct their records, and CRAs began to supplement the often-bleak reports with information on consumers' positive financial history.</a:t>
            </a:r>
            <a:endParaRPr sz="1376">
              <a:solidFill>
                <a:srgbClr val="000066"/>
              </a:solidFill>
            </a:endParaRPr>
          </a:p>
          <a:p>
            <a:pPr lvl="0" marL="524255" indent="-524255" defTabSz="786384">
              <a:spcBef>
                <a:spcPts val="200"/>
              </a:spcBef>
              <a:buSzTx/>
              <a:buNone/>
              <a:defRPr sz="1800"/>
            </a:pPr>
            <a:r>
              <a:rPr sz="1204"/>
              <a:t>	</a:t>
            </a:r>
            <a:endParaRPr sz="1204"/>
          </a:p>
          <a:p>
            <a:pPr lvl="0" marL="524255" indent="-524255" defTabSz="786384">
              <a:spcBef>
                <a:spcPts val="200"/>
              </a:spcBef>
              <a:buSzTx/>
              <a:buNone/>
              <a:defRPr sz="1800"/>
            </a:pPr>
            <a:r>
              <a:rPr sz="1204"/>
              <a:t>	</a:t>
            </a:r>
          </a:p>
        </p:txBody>
      </p:sp>
      <p:sp>
        <p:nvSpPr>
          <p:cNvPr id="23" name="Shape 23"/>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800">
                <a:solidFill>
                  <a:srgbClr val="B8673A"/>
                </a:solidFill>
                <a:latin typeface="Arial Black"/>
                <a:ea typeface="Arial Black"/>
                <a:cs typeface="Arial Black"/>
                <a:sym typeface="Arial Black"/>
              </a:defRPr>
            </a:lvl1pPr>
          </a:lstStyle>
          <a:p>
            <a:pPr lvl="0">
              <a:defRPr sz="1800">
                <a:solidFill>
                  <a:srgbClr val="000000"/>
                </a:solidFill>
              </a:defRPr>
            </a:pPr>
            <a:r>
              <a:rPr sz="4800">
                <a:solidFill>
                  <a:srgbClr val="B8673A"/>
                </a:solidFill>
              </a:rPr>
              <a:t>New Credit</a:t>
            </a:r>
          </a:p>
        </p:txBody>
      </p:sp>
      <p:sp>
        <p:nvSpPr>
          <p:cNvPr id="206" name="Shape 206"/>
          <p:cNvSpPr/>
          <p:nvPr>
            <p:ph type="body" idx="4294967295"/>
          </p:nvPr>
        </p:nvSpPr>
        <p:spPr>
          <a:xfrm>
            <a:off x="1828800" y="1371600"/>
            <a:ext cx="6705600" cy="4495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600"/>
              </a:spcBef>
              <a:buClr>
                <a:srgbClr val="000066"/>
              </a:buClr>
              <a:buChar char="•"/>
              <a:defRPr sz="1800"/>
            </a:pPr>
            <a:r>
              <a:rPr sz="2800">
                <a:solidFill>
                  <a:srgbClr val="000066"/>
                </a:solidFill>
              </a:rPr>
              <a:t>Evaluation of the new credit in use</a:t>
            </a:r>
            <a:endParaRPr sz="2800">
              <a:solidFill>
                <a:srgbClr val="000066"/>
              </a:solidFill>
            </a:endParaRPr>
          </a:p>
          <a:p>
            <a:pPr lvl="0">
              <a:spcBef>
                <a:spcPts val="600"/>
              </a:spcBef>
              <a:buClr>
                <a:srgbClr val="000066"/>
              </a:buClr>
              <a:buChar char="•"/>
              <a:defRPr sz="1800"/>
            </a:pPr>
            <a:r>
              <a:rPr sz="2800">
                <a:solidFill>
                  <a:srgbClr val="000066"/>
                </a:solidFill>
              </a:rPr>
              <a:t>Avoid too many credit inquiries</a:t>
            </a:r>
            <a:endParaRPr sz="2800">
              <a:solidFill>
                <a:srgbClr val="000066"/>
              </a:solidFill>
            </a:endParaRPr>
          </a:p>
          <a:p>
            <a:pPr lvl="0">
              <a:spcBef>
                <a:spcPts val="600"/>
              </a:spcBef>
              <a:buClr>
                <a:srgbClr val="000066"/>
              </a:buClr>
              <a:buChar char="•"/>
              <a:defRPr sz="1800"/>
            </a:pPr>
            <a:r>
              <a:rPr sz="2800">
                <a:solidFill>
                  <a:srgbClr val="000066"/>
                </a:solidFill>
              </a:rPr>
              <a:t>Every time a lender looks at your credit report it hurts your score</a:t>
            </a:r>
            <a:endParaRPr sz="2800">
              <a:solidFill>
                <a:srgbClr val="000066"/>
              </a:solidFill>
            </a:endParaRPr>
          </a:p>
          <a:p>
            <a:pPr lvl="1" marL="742950" indent="-285750">
              <a:spcBef>
                <a:spcPts val="500"/>
              </a:spcBef>
              <a:buClr>
                <a:srgbClr val="000066"/>
              </a:buClr>
              <a:defRPr sz="1800"/>
            </a:pPr>
            <a:r>
              <a:rPr sz="2400">
                <a:solidFill>
                  <a:srgbClr val="000066"/>
                </a:solidFill>
              </a:rPr>
              <a:t>Window for Auto/Mortgage</a:t>
            </a:r>
            <a:endParaRPr sz="2400">
              <a:solidFill>
                <a:srgbClr val="000066"/>
              </a:solidFill>
            </a:endParaRPr>
          </a:p>
          <a:p>
            <a:pPr lvl="0">
              <a:spcBef>
                <a:spcPts val="600"/>
              </a:spcBef>
              <a:buClr>
                <a:srgbClr val="FF0000"/>
              </a:buClr>
              <a:buChar char="•"/>
              <a:defRPr sz="1800"/>
            </a:pPr>
            <a:r>
              <a:rPr sz="2800">
                <a:solidFill>
                  <a:srgbClr val="FF0000"/>
                </a:solidFill>
              </a:rPr>
              <a:t>AVOID</a:t>
            </a:r>
            <a:r>
              <a:rPr sz="2800"/>
              <a:t> </a:t>
            </a:r>
            <a:r>
              <a:rPr sz="2800">
                <a:solidFill>
                  <a:srgbClr val="000066"/>
                </a:solidFill>
              </a:rPr>
              <a:t>opening new accounts all the time to have new credit.</a:t>
            </a:r>
            <a:r>
              <a:rPr sz="2800"/>
              <a:t> </a:t>
            </a:r>
          </a:p>
        </p:txBody>
      </p:sp>
      <p:sp>
        <p:nvSpPr>
          <p:cNvPr id="207" name="Shape 207"/>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pic>
        <p:nvPicPr>
          <p:cNvPr id="208" name="chart_fico.png" descr="chart_fico"/>
          <p:cNvPicPr/>
          <p:nvPr/>
        </p:nvPicPr>
        <p:blipFill>
          <a:blip r:embed="rId2">
            <a:extLst/>
          </a:blip>
          <a:stretch>
            <a:fillRect/>
          </a:stretch>
        </p:blipFill>
        <p:spPr>
          <a:xfrm>
            <a:off x="0" y="5287962"/>
            <a:ext cx="2209800" cy="1570038"/>
          </a:xfrm>
          <a:prstGeom prst="rect">
            <a:avLst/>
          </a:prstGeom>
          <a:ln w="12700">
            <a:miter lim="400000"/>
          </a:ln>
        </p:spPr>
      </p:pic>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BBE0E3"/>
        </a:solidFill>
      </p:bgPr>
    </p:bg>
    <p:spTree>
      <p:nvGrpSpPr>
        <p:cNvPr id="1" name=""/>
        <p:cNvGrpSpPr/>
        <p:nvPr/>
      </p:nvGrpSpPr>
      <p:grpSpPr>
        <a:xfrm>
          <a:off x="0" y="0"/>
          <a:ext cx="0" cy="0"/>
          <a:chOff x="0" y="0"/>
          <a:chExt cx="0" cy="0"/>
        </a:xfrm>
      </p:grpSpPr>
      <p:sp>
        <p:nvSpPr>
          <p:cNvPr id="210" name="Shape 210"/>
          <p:cNvSpPr/>
          <p:nvPr>
            <p:ph type="title" idx="4294967295"/>
          </p:nvPr>
        </p:nvSpPr>
        <p:spPr>
          <a:xfrm>
            <a:off x="381000" y="-1"/>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Collection Process</a:t>
            </a:r>
          </a:p>
        </p:txBody>
      </p:sp>
      <p:sp>
        <p:nvSpPr>
          <p:cNvPr id="211" name="Shape 211"/>
          <p:cNvSpPr/>
          <p:nvPr>
            <p:ph type="body" idx="4294967295"/>
          </p:nvPr>
        </p:nvSpPr>
        <p:spPr>
          <a:xfrm>
            <a:off x="457200" y="1371600"/>
            <a:ext cx="2819400" cy="47545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400"/>
              </a:spcBef>
              <a:buSzTx/>
              <a:buNone/>
              <a:defRPr sz="1800"/>
            </a:pPr>
            <a:r>
              <a:rPr b="1" u="sng"/>
              <a:t>0 to 60 days past due</a:t>
            </a:r>
            <a:endParaRPr b="1" u="sng"/>
          </a:p>
          <a:p>
            <a:pPr lvl="0" marL="192881" indent="-192881">
              <a:lnSpc>
                <a:spcPct val="80000"/>
              </a:lnSpc>
              <a:spcBef>
                <a:spcPts val="400"/>
              </a:spcBef>
              <a:buChar char="•"/>
              <a:defRPr sz="1800"/>
            </a:pPr>
            <a:r>
              <a:t>Notice of Late payment Letters are sent </a:t>
            </a:r>
          </a:p>
          <a:p>
            <a:pPr lvl="0" marL="192881" indent="-192881">
              <a:lnSpc>
                <a:spcPct val="80000"/>
              </a:lnSpc>
              <a:spcBef>
                <a:spcPts val="400"/>
              </a:spcBef>
              <a:buChar char="•"/>
              <a:defRPr sz="1800"/>
            </a:pPr>
            <a:r>
              <a:t>Customer telephoned for immediate arrangement</a:t>
            </a:r>
          </a:p>
          <a:p>
            <a:pPr lvl="0" marL="192881" indent="-192881">
              <a:lnSpc>
                <a:spcPct val="80000"/>
              </a:lnSpc>
              <a:spcBef>
                <a:spcPts val="400"/>
              </a:spcBef>
              <a:buChar char="•"/>
              <a:defRPr sz="1800"/>
            </a:pPr>
            <a:r>
              <a:t>Typically one day is allowed after leaving message for customer before follow-up phone call.</a:t>
            </a:r>
          </a:p>
          <a:p>
            <a:pPr lvl="0" marL="192881" indent="-192881">
              <a:lnSpc>
                <a:spcPct val="80000"/>
              </a:lnSpc>
              <a:spcBef>
                <a:spcPts val="400"/>
              </a:spcBef>
              <a:buChar char="•"/>
              <a:defRPr sz="1800"/>
            </a:pPr>
            <a:r>
              <a:rPr b="1"/>
              <a:t>Initial derogatory report made to credit bureaus at day 31 of delinquency</a:t>
            </a:r>
            <a:endParaRPr b="1"/>
          </a:p>
          <a:p>
            <a:pPr lvl="0" marL="192881" indent="-192881">
              <a:lnSpc>
                <a:spcPct val="80000"/>
              </a:lnSpc>
              <a:spcBef>
                <a:spcPts val="400"/>
              </a:spcBef>
              <a:buChar char="•"/>
              <a:defRPr sz="1800"/>
            </a:pPr>
            <a:r>
              <a:t>Rate increased for default, late fee’s added to balance</a:t>
            </a:r>
          </a:p>
        </p:txBody>
      </p:sp>
      <p:sp>
        <p:nvSpPr>
          <p:cNvPr id="212" name="Shape 212"/>
          <p:cNvSpPr/>
          <p:nvPr/>
        </p:nvSpPr>
        <p:spPr>
          <a:xfrm>
            <a:off x="3276600" y="1371600"/>
            <a:ext cx="2743200" cy="45950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u="sng"/>
              <a:t>60-120 days past due</a:t>
            </a:r>
            <a:endParaRPr b="1" sz="3200" u="sng"/>
          </a:p>
          <a:p>
            <a:pPr lvl="0">
              <a:buSzPct val="100000"/>
              <a:buChar char="•"/>
            </a:pPr>
            <a:r>
              <a:t> Advanced delinquency procedures begin:</a:t>
            </a:r>
          </a:p>
          <a:p>
            <a:pPr lvl="0"/>
            <a:r>
              <a:t>•  </a:t>
            </a:r>
            <a:r>
              <a:rPr b="1"/>
              <a:t>Account closed or credit line suspended</a:t>
            </a:r>
            <a:r>
              <a:t>; </a:t>
            </a:r>
          </a:p>
          <a:p>
            <a:pPr lvl="0"/>
            <a:r>
              <a:t>ongoing derogatory reporting to credit bureau</a:t>
            </a:r>
          </a:p>
          <a:p>
            <a:pPr lvl="0"/>
            <a:r>
              <a:t>•  Phone calls and letters continue, may increase</a:t>
            </a:r>
          </a:p>
          <a:p>
            <a:pPr lvl="0"/>
            <a:r>
              <a:t>•  Notice of default sent to customer.</a:t>
            </a:r>
          </a:p>
          <a:p>
            <a:pPr lvl="0">
              <a:buSzPct val="100000"/>
              <a:buChar char="•"/>
            </a:pPr>
            <a:r>
              <a:t> Even if acct is brought current, creditor may refuse to re-open the LOC</a:t>
            </a:r>
          </a:p>
        </p:txBody>
      </p:sp>
      <p:sp>
        <p:nvSpPr>
          <p:cNvPr id="213" name="Shape 213"/>
          <p:cNvSpPr/>
          <p:nvPr/>
        </p:nvSpPr>
        <p:spPr>
          <a:xfrm>
            <a:off x="6172200" y="1371600"/>
            <a:ext cx="3124200" cy="45950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u="sng"/>
              <a:t>Over 120 days past due</a:t>
            </a:r>
            <a:endParaRPr b="1" sz="3200" u="sng"/>
          </a:p>
          <a:p>
            <a:pPr lvl="0"/>
            <a:r>
              <a:rPr b="1"/>
              <a:t>• Ongoing derogatory reporting; balance is </a:t>
            </a:r>
            <a:endParaRPr b="1" sz="3200"/>
          </a:p>
          <a:p>
            <a:pPr lvl="0"/>
            <a:r>
              <a:rPr b="1"/>
              <a:t>accelerated and payable in full.</a:t>
            </a:r>
            <a:endParaRPr b="1" sz="3200"/>
          </a:p>
          <a:p>
            <a:pPr lvl="0"/>
            <a:r>
              <a:t>• Third-party collectors often take over the account </a:t>
            </a:r>
          </a:p>
          <a:p>
            <a:pPr lvl="0"/>
            <a:r>
              <a:t>from the creditor.</a:t>
            </a:r>
          </a:p>
          <a:p>
            <a:pPr lvl="0">
              <a:buSzPct val="100000"/>
              <a:buChar char="•"/>
            </a:pPr>
            <a:r>
              <a:t> Phone calls from two parties, letters with a more threatening tone.</a:t>
            </a:r>
          </a:p>
          <a:p>
            <a:pPr lvl="0"/>
            <a:r>
              <a:t>• Legal proceedings are initiated for judgments; </a:t>
            </a:r>
          </a:p>
          <a:p>
            <a:pPr lvl="0"/>
            <a:r>
              <a:t>repossession; execution; garnishment, etc. </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idx="4294967295"/>
          </p:nvPr>
        </p:nvSpPr>
        <p:spPr>
          <a:xfrm>
            <a:off x="0" y="-1"/>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On the Positive Side…</a:t>
            </a:r>
          </a:p>
        </p:txBody>
      </p:sp>
      <p:sp>
        <p:nvSpPr>
          <p:cNvPr id="216" name="Shape 216"/>
          <p:cNvSpPr/>
          <p:nvPr>
            <p:ph type="body" idx="4294967295"/>
          </p:nvPr>
        </p:nvSpPr>
        <p:spPr>
          <a:xfrm>
            <a:off x="1828800" y="1600200"/>
            <a:ext cx="6858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000066"/>
              </a:buClr>
              <a:buChar char="•"/>
              <a:defRPr sz="1800"/>
            </a:pPr>
            <a:r>
              <a:rPr sz="3200">
                <a:solidFill>
                  <a:srgbClr val="000066"/>
                </a:solidFill>
              </a:rPr>
              <a:t>Having Good Credit = </a:t>
            </a:r>
            <a:endParaRPr sz="3200">
              <a:solidFill>
                <a:srgbClr val="000066"/>
              </a:solidFill>
            </a:endParaRPr>
          </a:p>
          <a:p>
            <a:pPr lvl="1" marL="742950" indent="-285750">
              <a:spcBef>
                <a:spcPts val="600"/>
              </a:spcBef>
              <a:buClr>
                <a:srgbClr val="000066"/>
              </a:buClr>
              <a:defRPr sz="1800"/>
            </a:pPr>
            <a:r>
              <a:rPr sz="2800">
                <a:solidFill>
                  <a:srgbClr val="000066"/>
                </a:solidFill>
              </a:rPr>
              <a:t>Auto Loan qualification in less than 10 minutes</a:t>
            </a:r>
            <a:endParaRPr sz="2800">
              <a:solidFill>
                <a:srgbClr val="000066"/>
              </a:solidFill>
            </a:endParaRPr>
          </a:p>
          <a:p>
            <a:pPr lvl="1" marL="742950" indent="-285750">
              <a:spcBef>
                <a:spcPts val="600"/>
              </a:spcBef>
              <a:buClr>
                <a:srgbClr val="000066"/>
              </a:buClr>
              <a:defRPr sz="1800"/>
            </a:pPr>
            <a:r>
              <a:rPr sz="2800">
                <a:solidFill>
                  <a:srgbClr val="000066"/>
                </a:solidFill>
              </a:rPr>
              <a:t>CC qualification online in seconds</a:t>
            </a:r>
            <a:endParaRPr sz="2800">
              <a:solidFill>
                <a:srgbClr val="000066"/>
              </a:solidFill>
            </a:endParaRPr>
          </a:p>
          <a:p>
            <a:pPr lvl="1" marL="742950" indent="-285750">
              <a:spcBef>
                <a:spcPts val="600"/>
              </a:spcBef>
              <a:buClr>
                <a:srgbClr val="000066"/>
              </a:buClr>
              <a:defRPr sz="1800"/>
            </a:pPr>
            <a:r>
              <a:rPr sz="2800">
                <a:solidFill>
                  <a:srgbClr val="000066"/>
                </a:solidFill>
              </a:rPr>
              <a:t>Home Loan Pre-qualification in Minutes, Processing in less than 30 days</a:t>
            </a:r>
            <a:endParaRPr sz="2800">
              <a:solidFill>
                <a:srgbClr val="000066"/>
              </a:solidFill>
            </a:endParaRPr>
          </a:p>
          <a:p>
            <a:pPr lvl="1" marL="742950" indent="-285750">
              <a:spcBef>
                <a:spcPts val="600"/>
              </a:spcBef>
              <a:buClr>
                <a:srgbClr val="000066"/>
              </a:buClr>
              <a:defRPr sz="1800"/>
            </a:pPr>
            <a:r>
              <a:rPr sz="2800">
                <a:solidFill>
                  <a:srgbClr val="000066"/>
                </a:solidFill>
              </a:rPr>
              <a:t>Great rates on lending products</a:t>
            </a:r>
          </a:p>
        </p:txBody>
      </p:sp>
      <p:sp>
        <p:nvSpPr>
          <p:cNvPr id="217" name="Shape 217"/>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pic>
        <p:nvPicPr>
          <p:cNvPr id="218" name="MC900432531[1].png" descr="MC900432531[1]"/>
          <p:cNvPicPr/>
          <p:nvPr/>
        </p:nvPicPr>
        <p:blipFill>
          <a:blip r:embed="rId2">
            <a:extLst/>
          </a:blip>
          <a:stretch>
            <a:fillRect/>
          </a:stretch>
        </p:blipFill>
        <p:spPr>
          <a:xfrm>
            <a:off x="7086600" y="228600"/>
            <a:ext cx="2057400" cy="2057400"/>
          </a:xfrm>
          <a:prstGeom prst="rect">
            <a:avLst/>
          </a:prstGeom>
          <a:ln w="12700">
            <a:miter lim="400000"/>
          </a:ln>
        </p:spPr>
      </p:pic>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Credit in the Classroom</a:t>
            </a:r>
          </a:p>
        </p:txBody>
      </p:sp>
      <p:sp>
        <p:nvSpPr>
          <p:cNvPr id="221" name="Shape 221"/>
          <p:cNvSpPr/>
          <p:nvPr>
            <p:ph type="body" idx="4294967295"/>
          </p:nvPr>
        </p:nvSpPr>
        <p:spPr>
          <a:xfrm>
            <a:off x="457200" y="1600200"/>
            <a:ext cx="8229600" cy="4525963"/>
          </a:xfrm>
          <a:prstGeom prst="rect">
            <a:avLst/>
          </a:prstGeom>
          <a:ln w="12700">
            <a:miter lim="400000"/>
          </a:ln>
        </p:spPr>
        <p:txBody>
          <a:bodyPr lIns="0" tIns="0" rIns="0" bIns="0">
            <a:normAutofit fontScale="100000" lnSpcReduction="0"/>
          </a:bodyPr>
          <a:lstStyle/>
          <a:p>
            <a:pPr lvl="0">
              <a:buChar char="•"/>
            </a:pPr>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Credit Score</a:t>
            </a:r>
          </a:p>
        </p:txBody>
      </p:sp>
      <p:sp>
        <p:nvSpPr>
          <p:cNvPr id="224" name="Shape 224"/>
          <p:cNvSpPr/>
          <p:nvPr>
            <p:ph type="body" idx="4294967295"/>
          </p:nvPr>
        </p:nvSpPr>
        <p:spPr>
          <a:xfrm>
            <a:off x="1905000" y="1524000"/>
            <a:ext cx="7239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buClr>
                <a:srgbClr val="000066"/>
              </a:buClr>
              <a:buChar char="•"/>
              <a:defRPr sz="1800"/>
            </a:pPr>
            <a:r>
              <a:rPr sz="3200">
                <a:solidFill>
                  <a:srgbClr val="000066"/>
                </a:solidFill>
              </a:rPr>
              <a:t>Homework for a class = Payment on an account</a:t>
            </a:r>
            <a:endParaRPr sz="3200">
              <a:solidFill>
                <a:srgbClr val="000066"/>
              </a:solidFill>
            </a:endParaRPr>
          </a:p>
          <a:p>
            <a:pPr lvl="0">
              <a:lnSpc>
                <a:spcPct val="90000"/>
              </a:lnSpc>
              <a:buClr>
                <a:srgbClr val="000066"/>
              </a:buClr>
              <a:buChar char="•"/>
              <a:defRPr sz="1800"/>
            </a:pPr>
            <a:endParaRPr sz="3200">
              <a:solidFill>
                <a:srgbClr val="000066"/>
              </a:solidFill>
            </a:endParaRPr>
          </a:p>
          <a:p>
            <a:pPr lvl="0">
              <a:lnSpc>
                <a:spcPct val="90000"/>
              </a:lnSpc>
              <a:buClr>
                <a:srgbClr val="000066"/>
              </a:buClr>
              <a:buChar char="•"/>
              <a:defRPr sz="1800"/>
            </a:pPr>
            <a:r>
              <a:rPr sz="3200">
                <a:solidFill>
                  <a:srgbClr val="000066"/>
                </a:solidFill>
              </a:rPr>
              <a:t>Good Grade = Positive Account</a:t>
            </a:r>
            <a:endParaRPr sz="3200">
              <a:solidFill>
                <a:srgbClr val="000066"/>
              </a:solidFill>
            </a:endParaRPr>
          </a:p>
          <a:p>
            <a:pPr lvl="0">
              <a:lnSpc>
                <a:spcPct val="90000"/>
              </a:lnSpc>
              <a:buSzTx/>
              <a:buNone/>
              <a:defRPr sz="1800"/>
            </a:pPr>
            <a:r>
              <a:rPr sz="3200">
                <a:solidFill>
                  <a:srgbClr val="000066"/>
                </a:solidFill>
              </a:rPr>
              <a:t>     </a:t>
            </a:r>
            <a:r>
              <a:rPr sz="2000">
                <a:solidFill>
                  <a:srgbClr val="000066"/>
                </a:solidFill>
              </a:rPr>
              <a:t>This leads to:</a:t>
            </a:r>
            <a:endParaRPr sz="2000">
              <a:solidFill>
                <a:srgbClr val="000066"/>
              </a:solidFill>
            </a:endParaRPr>
          </a:p>
          <a:p>
            <a:pPr lvl="0">
              <a:lnSpc>
                <a:spcPct val="90000"/>
              </a:lnSpc>
              <a:buSzTx/>
              <a:buNone/>
              <a:defRPr sz="1800"/>
            </a:pPr>
            <a:r>
              <a:rPr sz="3200">
                <a:solidFill>
                  <a:srgbClr val="000066"/>
                </a:solidFill>
              </a:rPr>
              <a:t>   High GPA = High Credit Score</a:t>
            </a:r>
            <a:endParaRPr sz="3200">
              <a:solidFill>
                <a:srgbClr val="000066"/>
              </a:solidFill>
            </a:endParaRPr>
          </a:p>
          <a:p>
            <a:pPr lvl="0">
              <a:lnSpc>
                <a:spcPct val="90000"/>
              </a:lnSpc>
              <a:buSzTx/>
              <a:buNone/>
              <a:defRPr sz="1800"/>
            </a:pPr>
            <a:r>
              <a:rPr sz="3200">
                <a:solidFill>
                  <a:srgbClr val="000066"/>
                </a:solidFill>
              </a:rPr>
              <a:t>     </a:t>
            </a:r>
            <a:r>
              <a:rPr sz="2000">
                <a:solidFill>
                  <a:srgbClr val="000066"/>
                </a:solidFill>
              </a:rPr>
              <a:t>This leads to:</a:t>
            </a:r>
            <a:endParaRPr sz="2000">
              <a:solidFill>
                <a:srgbClr val="000066"/>
              </a:solidFill>
            </a:endParaRPr>
          </a:p>
          <a:p>
            <a:pPr lvl="0">
              <a:lnSpc>
                <a:spcPct val="90000"/>
              </a:lnSpc>
              <a:buSzTx/>
              <a:buNone/>
              <a:defRPr sz="1800"/>
            </a:pPr>
            <a:r>
              <a:rPr sz="3200">
                <a:solidFill>
                  <a:srgbClr val="000066"/>
                </a:solidFill>
              </a:rPr>
              <a:t>	Qualify for College = Qualify for Loan</a:t>
            </a:r>
          </a:p>
        </p:txBody>
      </p:sp>
      <p:sp>
        <p:nvSpPr>
          <p:cNvPr id="225" name="Shape 225"/>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Pop Quiz</a:t>
            </a:r>
          </a:p>
        </p:txBody>
      </p:sp>
      <p:sp>
        <p:nvSpPr>
          <p:cNvPr id="228" name="Shape 228"/>
          <p:cNvSpPr/>
          <p:nvPr>
            <p:ph type="body" idx="4294967295"/>
          </p:nvPr>
        </p:nvSpPr>
        <p:spPr>
          <a:xfrm>
            <a:off x="1905000" y="1524000"/>
            <a:ext cx="7239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000066"/>
              </a:buClr>
              <a:buChar char="•"/>
              <a:defRPr sz="1800"/>
            </a:pPr>
            <a:r>
              <a:rPr sz="3200">
                <a:solidFill>
                  <a:srgbClr val="000066"/>
                </a:solidFill>
              </a:rPr>
              <a:t>Needing credit can be like a pop quiz</a:t>
            </a:r>
            <a:endParaRPr sz="3200">
              <a:solidFill>
                <a:srgbClr val="000066"/>
              </a:solidFill>
            </a:endParaRPr>
          </a:p>
          <a:p>
            <a:pPr lvl="0">
              <a:buClr>
                <a:srgbClr val="000066"/>
              </a:buClr>
              <a:buChar char="•"/>
              <a:defRPr sz="1800"/>
            </a:pPr>
            <a:r>
              <a:rPr sz="3200">
                <a:solidFill>
                  <a:srgbClr val="000066"/>
                </a:solidFill>
              </a:rPr>
              <a:t>You don’t always know when it will happen</a:t>
            </a:r>
            <a:r>
              <a:rPr sz="2000">
                <a:solidFill>
                  <a:srgbClr val="000066"/>
                </a:solidFill>
              </a:rPr>
              <a:t>…(need new auto after accident)</a:t>
            </a:r>
            <a:endParaRPr sz="2000">
              <a:solidFill>
                <a:srgbClr val="000066"/>
              </a:solidFill>
            </a:endParaRPr>
          </a:p>
          <a:p>
            <a:pPr lvl="0">
              <a:buClr>
                <a:srgbClr val="000066"/>
              </a:buClr>
              <a:buChar char="•"/>
              <a:defRPr sz="1800"/>
            </a:pPr>
            <a:r>
              <a:rPr sz="3200">
                <a:solidFill>
                  <a:srgbClr val="000066"/>
                </a:solidFill>
              </a:rPr>
              <a:t>Think about what your grades look like right now, how are you doing?</a:t>
            </a:r>
            <a:endParaRPr sz="3200">
              <a:solidFill>
                <a:srgbClr val="000066"/>
              </a:solidFill>
            </a:endParaRPr>
          </a:p>
          <a:p>
            <a:pPr lvl="0">
              <a:buClr>
                <a:srgbClr val="000066"/>
              </a:buClr>
              <a:buChar char="•"/>
              <a:defRPr sz="1800"/>
            </a:pPr>
            <a:r>
              <a:rPr sz="3200">
                <a:solidFill>
                  <a:srgbClr val="000066"/>
                </a:solidFill>
              </a:rPr>
              <a:t>The same is applicable to credit</a:t>
            </a:r>
          </a:p>
        </p:txBody>
      </p:sp>
      <p:sp>
        <p:nvSpPr>
          <p:cNvPr id="229" name="Shape 229"/>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Credit Worthiness</a:t>
            </a:r>
          </a:p>
        </p:txBody>
      </p:sp>
      <p:sp>
        <p:nvSpPr>
          <p:cNvPr id="232" name="Shape 232"/>
          <p:cNvSpPr/>
          <p:nvPr>
            <p:ph type="body" idx="4294967295"/>
          </p:nvPr>
        </p:nvSpPr>
        <p:spPr>
          <a:xfrm>
            <a:off x="1905000" y="1524000"/>
            <a:ext cx="7239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spcBef>
                <a:spcPts val="600"/>
              </a:spcBef>
              <a:buClr>
                <a:srgbClr val="000066"/>
              </a:buClr>
              <a:buChar char="•"/>
              <a:defRPr sz="1800"/>
            </a:pPr>
            <a:r>
              <a:rPr sz="2800">
                <a:solidFill>
                  <a:srgbClr val="000066"/>
                </a:solidFill>
              </a:rPr>
              <a:t>Which friends are they likely/not likely to lend money to? Why?</a:t>
            </a:r>
            <a:endParaRPr sz="2800">
              <a:solidFill>
                <a:srgbClr val="000066"/>
              </a:solidFill>
            </a:endParaRPr>
          </a:p>
          <a:p>
            <a:pPr lvl="0" marL="300037" indent="-300037">
              <a:spcBef>
                <a:spcPts val="600"/>
              </a:spcBef>
              <a:buClr>
                <a:srgbClr val="000066"/>
              </a:buClr>
              <a:buChar char="•"/>
              <a:defRPr sz="1800"/>
            </a:pPr>
            <a:r>
              <a:rPr sz="2800">
                <a:solidFill>
                  <a:srgbClr val="000066"/>
                </a:solidFill>
              </a:rPr>
              <a:t>What would you say if another person asked you if it were safe to lend to your friend?</a:t>
            </a:r>
            <a:endParaRPr sz="2800">
              <a:solidFill>
                <a:srgbClr val="000066"/>
              </a:solidFill>
            </a:endParaRPr>
          </a:p>
          <a:p>
            <a:pPr lvl="0" marL="300037" indent="-300037">
              <a:spcBef>
                <a:spcPts val="600"/>
              </a:spcBef>
              <a:buClr>
                <a:srgbClr val="000066"/>
              </a:buClr>
              <a:buChar char="•"/>
              <a:defRPr sz="1800"/>
            </a:pPr>
            <a:r>
              <a:rPr sz="2800">
                <a:solidFill>
                  <a:srgbClr val="000066"/>
                </a:solidFill>
              </a:rPr>
              <a:t>What if someone you didn’t know wanted to borrow from you?</a:t>
            </a:r>
            <a:endParaRPr sz="2800">
              <a:solidFill>
                <a:srgbClr val="000066"/>
              </a:solidFill>
            </a:endParaRPr>
          </a:p>
          <a:p>
            <a:pPr lvl="1" marL="742950" indent="-285750">
              <a:spcBef>
                <a:spcPts val="600"/>
              </a:spcBef>
              <a:buClr>
                <a:srgbClr val="000066"/>
              </a:buClr>
              <a:defRPr sz="1800"/>
            </a:pPr>
            <a:endParaRPr sz="2400">
              <a:solidFill>
                <a:srgbClr val="000066"/>
              </a:solidFill>
            </a:endParaRPr>
          </a:p>
          <a:p>
            <a:pPr lvl="1" marL="702128" indent="-244928">
              <a:spcBef>
                <a:spcPts val="500"/>
              </a:spcBef>
              <a:buClr>
                <a:srgbClr val="000066"/>
              </a:buClr>
              <a:defRPr sz="1800"/>
            </a:pPr>
            <a:r>
              <a:rPr sz="2400">
                <a:solidFill>
                  <a:srgbClr val="000066"/>
                </a:solidFill>
              </a:rPr>
              <a:t>This shows why credit scoring is important today-non biased number</a:t>
            </a:r>
          </a:p>
        </p:txBody>
      </p:sp>
      <p:sp>
        <p:nvSpPr>
          <p:cNvPr id="233" name="Shape 233"/>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Credit Score Estimator</a:t>
            </a:r>
          </a:p>
        </p:txBody>
      </p:sp>
      <p:sp>
        <p:nvSpPr>
          <p:cNvPr id="236" name="Shape 236"/>
          <p:cNvSpPr/>
          <p:nvPr>
            <p:ph type="body" idx="4294967295"/>
          </p:nvPr>
        </p:nvSpPr>
        <p:spPr>
          <a:xfrm>
            <a:off x="1905000" y="1524000"/>
            <a:ext cx="7239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spcBef>
                <a:spcPts val="600"/>
              </a:spcBef>
              <a:buClr>
                <a:srgbClr val="000066"/>
              </a:buClr>
              <a:buChar char="•"/>
              <a:defRPr sz="1800"/>
            </a:pPr>
            <a:r>
              <a:rPr sz="2800">
                <a:solidFill>
                  <a:srgbClr val="000066"/>
                </a:solidFill>
              </a:rPr>
              <a:t>MyFico.com </a:t>
            </a:r>
            <a:r>
              <a:rPr>
                <a:solidFill>
                  <a:srgbClr val="000066"/>
                </a:solidFill>
              </a:rPr>
              <a:t>(credit score estimate)</a:t>
            </a:r>
            <a:endParaRPr>
              <a:solidFill>
                <a:srgbClr val="000066"/>
              </a:solidFill>
            </a:endParaRPr>
          </a:p>
          <a:p>
            <a:pPr lvl="0" marL="300037" indent="-300037">
              <a:spcBef>
                <a:spcPts val="600"/>
              </a:spcBef>
              <a:buClr>
                <a:srgbClr val="000066"/>
              </a:buClr>
              <a:buChar char="•"/>
              <a:defRPr sz="1800"/>
            </a:pPr>
            <a:r>
              <a:rPr sz="2800">
                <a:solidFill>
                  <a:srgbClr val="000066"/>
                </a:solidFill>
              </a:rPr>
              <a:t>Create multiple scenarios</a:t>
            </a:r>
            <a:endParaRPr sz="2800">
              <a:solidFill>
                <a:srgbClr val="000066"/>
              </a:solidFill>
            </a:endParaRPr>
          </a:p>
          <a:p>
            <a:pPr lvl="1" marL="702128" indent="-244928">
              <a:spcBef>
                <a:spcPts val="500"/>
              </a:spcBef>
              <a:buClr>
                <a:srgbClr val="000066"/>
              </a:buClr>
              <a:defRPr sz="1800"/>
            </a:pPr>
            <a:r>
              <a:rPr sz="2400">
                <a:solidFill>
                  <a:srgbClr val="000066"/>
                </a:solidFill>
              </a:rPr>
              <a:t>Name, # of Accts, Payment History, etc.</a:t>
            </a:r>
            <a:endParaRPr sz="2400">
              <a:solidFill>
                <a:srgbClr val="000066"/>
              </a:solidFill>
            </a:endParaRPr>
          </a:p>
          <a:p>
            <a:pPr lvl="0" marL="300037" indent="-300037">
              <a:spcBef>
                <a:spcPts val="600"/>
              </a:spcBef>
              <a:buClr>
                <a:srgbClr val="000066"/>
              </a:buClr>
              <a:buChar char="•"/>
              <a:defRPr sz="1800"/>
            </a:pPr>
            <a:r>
              <a:rPr sz="2800">
                <a:solidFill>
                  <a:srgbClr val="000066"/>
                </a:solidFill>
              </a:rPr>
              <a:t>Have students research scenarios</a:t>
            </a:r>
            <a:endParaRPr sz="2800">
              <a:solidFill>
                <a:srgbClr val="000066"/>
              </a:solidFill>
            </a:endParaRPr>
          </a:p>
          <a:p>
            <a:pPr lvl="0" marL="300037" indent="-300037">
              <a:spcBef>
                <a:spcPts val="600"/>
              </a:spcBef>
              <a:buClr>
                <a:srgbClr val="000066"/>
              </a:buClr>
              <a:buChar char="•"/>
              <a:defRPr sz="1800"/>
            </a:pPr>
            <a:r>
              <a:rPr sz="2800">
                <a:solidFill>
                  <a:srgbClr val="000066"/>
                </a:solidFill>
              </a:rPr>
              <a:t>Class - guess the estimated score</a:t>
            </a:r>
            <a:endParaRPr sz="2800">
              <a:solidFill>
                <a:srgbClr val="000066"/>
              </a:solidFill>
            </a:endParaRPr>
          </a:p>
          <a:p>
            <a:pPr lvl="0">
              <a:buClr>
                <a:srgbClr val="000066"/>
              </a:buClr>
              <a:buChar char="•"/>
              <a:defRPr sz="1800"/>
            </a:pPr>
            <a:endParaRPr sz="2800">
              <a:solidFill>
                <a:srgbClr val="000066"/>
              </a:solidFill>
            </a:endParaRPr>
          </a:p>
          <a:p>
            <a:pPr lvl="0" marL="300037" indent="-300037">
              <a:spcBef>
                <a:spcPts val="600"/>
              </a:spcBef>
              <a:buClr>
                <a:srgbClr val="000066"/>
              </a:buClr>
              <a:buChar char="•"/>
              <a:defRPr sz="1800"/>
            </a:pPr>
            <a:r>
              <a:rPr sz="2800">
                <a:solidFill>
                  <a:srgbClr val="000066"/>
                </a:solidFill>
              </a:rPr>
              <a:t>Preferential treatment to high scores</a:t>
            </a:r>
            <a:endParaRPr sz="2800">
              <a:solidFill>
                <a:srgbClr val="000066"/>
              </a:solidFill>
            </a:endParaRPr>
          </a:p>
          <a:p>
            <a:pPr lvl="1" marL="702128" indent="-244928">
              <a:spcBef>
                <a:spcPts val="500"/>
              </a:spcBef>
              <a:buClr>
                <a:srgbClr val="000066"/>
              </a:buClr>
              <a:defRPr sz="1800"/>
            </a:pPr>
            <a:r>
              <a:rPr sz="2400">
                <a:solidFill>
                  <a:srgbClr val="000066"/>
                </a:solidFill>
              </a:rPr>
              <a:t>Fewer quiz questions to students with higher grades</a:t>
            </a:r>
          </a:p>
        </p:txBody>
      </p:sp>
      <p:sp>
        <p:nvSpPr>
          <p:cNvPr id="237" name="Shape 237"/>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Self Evaluation</a:t>
            </a:r>
          </a:p>
        </p:txBody>
      </p:sp>
      <p:sp>
        <p:nvSpPr>
          <p:cNvPr id="240" name="Shape 240"/>
          <p:cNvSpPr/>
          <p:nvPr>
            <p:ph type="body" idx="4294967295"/>
          </p:nvPr>
        </p:nvSpPr>
        <p:spPr>
          <a:xfrm>
            <a:off x="1905000" y="1524000"/>
            <a:ext cx="7239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000066"/>
              </a:buClr>
              <a:buChar char="•"/>
              <a:defRPr sz="1800"/>
            </a:pPr>
            <a:r>
              <a:rPr sz="3200">
                <a:solidFill>
                  <a:srgbClr val="000066"/>
                </a:solidFill>
              </a:rPr>
              <a:t>Is the Student responsible for any payments </a:t>
            </a:r>
            <a:r>
              <a:rPr sz="2000">
                <a:solidFill>
                  <a:srgbClr val="000066"/>
                </a:solidFill>
              </a:rPr>
              <a:t>(How often are they paid on time/late?)</a:t>
            </a:r>
            <a:endParaRPr sz="2000">
              <a:solidFill>
                <a:srgbClr val="000066"/>
              </a:solidFill>
            </a:endParaRPr>
          </a:p>
          <a:p>
            <a:pPr lvl="0">
              <a:buClr>
                <a:srgbClr val="000066"/>
              </a:buClr>
              <a:buChar char="•"/>
              <a:defRPr sz="1800"/>
            </a:pPr>
            <a:r>
              <a:rPr sz="3200">
                <a:solidFill>
                  <a:srgbClr val="000066"/>
                </a:solidFill>
              </a:rPr>
              <a:t>Do they know the difference between Debit / Credit cards?</a:t>
            </a:r>
            <a:endParaRPr sz="3200">
              <a:solidFill>
                <a:srgbClr val="000066"/>
              </a:solidFill>
            </a:endParaRPr>
          </a:p>
          <a:p>
            <a:pPr lvl="0">
              <a:buClr>
                <a:srgbClr val="000066"/>
              </a:buClr>
              <a:buChar char="•"/>
              <a:defRPr sz="1800"/>
            </a:pPr>
            <a:r>
              <a:rPr sz="3200">
                <a:solidFill>
                  <a:srgbClr val="000066"/>
                </a:solidFill>
              </a:rPr>
              <a:t>Do they know how interest works </a:t>
            </a:r>
            <a:r>
              <a:rPr sz="2000">
                <a:solidFill>
                  <a:srgbClr val="000066"/>
                </a:solidFill>
              </a:rPr>
              <a:t>(use amortization schedules)</a:t>
            </a:r>
            <a:endParaRPr sz="2000">
              <a:solidFill>
                <a:srgbClr val="000066"/>
              </a:solidFill>
            </a:endParaRPr>
          </a:p>
          <a:p>
            <a:pPr lvl="0">
              <a:buClr>
                <a:srgbClr val="000066"/>
              </a:buClr>
              <a:buChar char="•"/>
              <a:defRPr sz="1800"/>
            </a:pPr>
            <a:r>
              <a:rPr sz="3200">
                <a:solidFill>
                  <a:srgbClr val="000066"/>
                </a:solidFill>
              </a:rPr>
              <a:t>Know how to create/follow a budget</a:t>
            </a:r>
            <a:endParaRPr sz="3200">
              <a:solidFill>
                <a:srgbClr val="000066"/>
              </a:solidFill>
            </a:endParaRPr>
          </a:p>
          <a:p>
            <a:pPr lvl="0">
              <a:buClr>
                <a:srgbClr val="000066"/>
              </a:buClr>
              <a:buChar char="•"/>
              <a:defRPr sz="1800"/>
            </a:pPr>
            <a:r>
              <a:rPr sz="3200">
                <a:solidFill>
                  <a:srgbClr val="000066"/>
                </a:solidFill>
              </a:rPr>
              <a:t>Do they balance bank accounts?</a:t>
            </a:r>
          </a:p>
        </p:txBody>
      </p:sp>
      <p:sp>
        <p:nvSpPr>
          <p:cNvPr id="241" name="Shape 241"/>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solidFill>
                  <a:srgbClr val="B8673A"/>
                </a:solidFill>
                <a:latin typeface="Arial Black"/>
                <a:ea typeface="Arial Black"/>
                <a:cs typeface="Arial Black"/>
                <a:sym typeface="Arial Black"/>
              </a:rPr>
              <a:t>Self Evaluation </a:t>
            </a:r>
            <a:r>
              <a:rPr sz="3200">
                <a:solidFill>
                  <a:srgbClr val="B8673A"/>
                </a:solidFill>
                <a:latin typeface="Arial Black"/>
                <a:ea typeface="Arial Black"/>
                <a:cs typeface="Arial Black"/>
                <a:sym typeface="Arial Black"/>
              </a:rPr>
              <a:t>(cont.)</a:t>
            </a:r>
          </a:p>
        </p:txBody>
      </p:sp>
      <p:sp>
        <p:nvSpPr>
          <p:cNvPr id="244" name="Shape 244"/>
          <p:cNvSpPr/>
          <p:nvPr>
            <p:ph type="body" idx="4294967295"/>
          </p:nvPr>
        </p:nvSpPr>
        <p:spPr>
          <a:xfrm>
            <a:off x="1905000" y="1524000"/>
            <a:ext cx="7239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000066"/>
              </a:buClr>
              <a:buChar char="•"/>
              <a:defRPr sz="1800"/>
            </a:pPr>
            <a:r>
              <a:rPr b="1" sz="3200">
                <a:solidFill>
                  <a:srgbClr val="000066"/>
                </a:solidFill>
              </a:rPr>
              <a:t>How well do they manage cell phone plans?</a:t>
            </a:r>
            <a:endParaRPr b="1" sz="3200">
              <a:solidFill>
                <a:srgbClr val="000066"/>
              </a:solidFill>
            </a:endParaRPr>
          </a:p>
          <a:p>
            <a:pPr lvl="1" marL="702128" indent="-244928">
              <a:spcBef>
                <a:spcPts val="500"/>
              </a:spcBef>
              <a:buClr>
                <a:srgbClr val="000066"/>
              </a:buClr>
              <a:defRPr sz="1800"/>
            </a:pPr>
            <a:r>
              <a:rPr sz="2400">
                <a:solidFill>
                  <a:srgbClr val="000066"/>
                </a:solidFill>
              </a:rPr>
              <a:t>Do they go over their minutes/texts?</a:t>
            </a:r>
            <a:endParaRPr sz="2400">
              <a:solidFill>
                <a:srgbClr val="000066"/>
              </a:solidFill>
            </a:endParaRPr>
          </a:p>
          <a:p>
            <a:pPr lvl="0">
              <a:buClr>
                <a:srgbClr val="000066"/>
              </a:buClr>
              <a:buChar char="•"/>
              <a:defRPr sz="1800"/>
            </a:pPr>
            <a:r>
              <a:rPr sz="3200">
                <a:solidFill>
                  <a:srgbClr val="000066"/>
                </a:solidFill>
              </a:rPr>
              <a:t>This could be an indicator of how they would use credit</a:t>
            </a:r>
            <a:endParaRPr sz="3200">
              <a:solidFill>
                <a:srgbClr val="000066"/>
              </a:solidFill>
            </a:endParaRPr>
          </a:p>
          <a:p>
            <a:pPr lvl="1" marL="702128" indent="-244928">
              <a:spcBef>
                <a:spcPts val="500"/>
              </a:spcBef>
              <a:buClr>
                <a:srgbClr val="000066"/>
              </a:buClr>
              <a:defRPr sz="1800"/>
            </a:pPr>
            <a:r>
              <a:rPr sz="2400">
                <a:solidFill>
                  <a:srgbClr val="000066"/>
                </a:solidFill>
              </a:rPr>
              <a:t>NOTE: If they have unlimited texts, know that there isn’t unlimited credit </a:t>
            </a:r>
            <a:endParaRPr sz="2400">
              <a:solidFill>
                <a:srgbClr val="000066"/>
              </a:solidFill>
            </a:endParaRPr>
          </a:p>
          <a:p>
            <a:pPr lvl="1" marL="702128" indent="-244928">
              <a:spcBef>
                <a:spcPts val="600"/>
              </a:spcBef>
              <a:buClr>
                <a:srgbClr val="008000"/>
              </a:buClr>
              <a:defRPr sz="1800"/>
            </a:pPr>
            <a:r>
              <a:rPr sz="2400">
                <a:solidFill>
                  <a:srgbClr val="008000"/>
                </a:solidFill>
              </a:rPr>
              <a:t>Could they restrict themselves, </a:t>
            </a:r>
            <a:r>
              <a:rPr sz="2400">
                <a:solidFill>
                  <a:srgbClr val="008000"/>
                </a:solidFill>
                <a:latin typeface="Wingdings"/>
                <a:ea typeface="Wingdings"/>
                <a:cs typeface="Wingdings"/>
                <a:sym typeface="Wingdings"/>
              </a:rPr>
              <a:t></a:t>
            </a:r>
            <a:r>
              <a:rPr sz="2400">
                <a:solidFill>
                  <a:srgbClr val="008000"/>
                </a:solidFill>
              </a:rPr>
              <a:t> Try</a:t>
            </a:r>
            <a:r>
              <a:rPr sz="2800">
                <a:solidFill>
                  <a:srgbClr val="000066"/>
                </a:solidFill>
              </a:rPr>
              <a:t> </a:t>
            </a:r>
          </a:p>
        </p:txBody>
      </p:sp>
      <p:sp>
        <p:nvSpPr>
          <p:cNvPr id="245" name="Shape 245"/>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 name="Shape 25"/>
          <p:cNvSpPr/>
          <p:nvPr>
            <p:ph type="title" idx="4294967295"/>
          </p:nvPr>
        </p:nvSpPr>
        <p:spPr>
          <a:xfrm>
            <a:off x="457200" y="457199"/>
            <a:ext cx="83820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000">
                <a:solidFill>
                  <a:srgbClr val="B8673A"/>
                </a:solidFill>
                <a:latin typeface="Arial Black"/>
                <a:ea typeface="Arial Black"/>
                <a:cs typeface="Arial Black"/>
                <a:sym typeface="Arial Black"/>
              </a:defRPr>
            </a:lvl1pPr>
          </a:lstStyle>
          <a:p>
            <a:pPr lvl="0">
              <a:defRPr sz="1800">
                <a:solidFill>
                  <a:srgbClr val="000000"/>
                </a:solidFill>
              </a:defRPr>
            </a:pPr>
            <a:r>
              <a:rPr sz="4000">
                <a:solidFill>
                  <a:srgbClr val="B8673A"/>
                </a:solidFill>
              </a:rPr>
              <a:t>Info found on Credit Report</a:t>
            </a:r>
          </a:p>
        </p:txBody>
      </p:sp>
      <p:sp>
        <p:nvSpPr>
          <p:cNvPr id="26" name="Shape 26"/>
          <p:cNvSpPr/>
          <p:nvPr>
            <p:ph type="body" idx="4294967295"/>
          </p:nvPr>
        </p:nvSpPr>
        <p:spPr>
          <a:xfrm>
            <a:off x="2362200" y="2057400"/>
            <a:ext cx="6629400" cy="3200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500"/>
              </a:spcBef>
              <a:buSzTx/>
              <a:buNone/>
              <a:defRPr sz="1800"/>
            </a:pPr>
            <a:r>
              <a:rPr b="1" sz="2400"/>
              <a:t>	A Consumer Credit Report (CCR) details, in depth information about your credit history, and will also include:</a:t>
            </a:r>
            <a:endParaRPr b="1" sz="2400"/>
          </a:p>
          <a:p>
            <a:pPr lvl="0">
              <a:lnSpc>
                <a:spcPct val="80000"/>
              </a:lnSpc>
              <a:buSzTx/>
              <a:buNone/>
              <a:defRPr sz="1800"/>
            </a:pPr>
            <a:endParaRPr b="1" sz="2400"/>
          </a:p>
          <a:p>
            <a:pPr lvl="2" marL="1143000" indent="-228600">
              <a:lnSpc>
                <a:spcPct val="80000"/>
              </a:lnSpc>
              <a:spcBef>
                <a:spcPts val="500"/>
              </a:spcBef>
              <a:defRPr sz="1800"/>
            </a:pPr>
            <a:r>
              <a:rPr sz="2400"/>
              <a:t>Your full name</a:t>
            </a:r>
            <a:endParaRPr sz="2400"/>
          </a:p>
          <a:p>
            <a:pPr lvl="2" marL="1143000" indent="-228600">
              <a:lnSpc>
                <a:spcPct val="80000"/>
              </a:lnSpc>
              <a:spcBef>
                <a:spcPts val="500"/>
              </a:spcBef>
              <a:defRPr sz="1800"/>
            </a:pPr>
            <a:r>
              <a:rPr sz="2400"/>
              <a:t>Any alias’s that you have used</a:t>
            </a:r>
            <a:endParaRPr sz="2400"/>
          </a:p>
          <a:p>
            <a:pPr lvl="2" marL="1143000" indent="-228600">
              <a:lnSpc>
                <a:spcPct val="80000"/>
              </a:lnSpc>
              <a:spcBef>
                <a:spcPts val="500"/>
              </a:spcBef>
              <a:defRPr sz="1800"/>
            </a:pPr>
            <a:r>
              <a:rPr sz="2400"/>
              <a:t>Social Security Number</a:t>
            </a:r>
            <a:endParaRPr sz="2400"/>
          </a:p>
          <a:p>
            <a:pPr lvl="2" marL="1143000" indent="-228600">
              <a:lnSpc>
                <a:spcPct val="80000"/>
              </a:lnSpc>
              <a:spcBef>
                <a:spcPts val="500"/>
              </a:spcBef>
              <a:defRPr sz="1800"/>
            </a:pPr>
            <a:r>
              <a:rPr sz="2400"/>
              <a:t>Current address</a:t>
            </a:r>
            <a:endParaRPr sz="2400"/>
          </a:p>
          <a:p>
            <a:pPr lvl="2" marL="1143000" indent="-228600">
              <a:lnSpc>
                <a:spcPct val="80000"/>
              </a:lnSpc>
              <a:spcBef>
                <a:spcPts val="500"/>
              </a:spcBef>
              <a:defRPr sz="1800"/>
            </a:pPr>
            <a:r>
              <a:rPr sz="2400"/>
              <a:t>Previous addresses</a:t>
            </a:r>
          </a:p>
        </p:txBody>
      </p:sp>
      <p:pic>
        <p:nvPicPr>
          <p:cNvPr id="27" name="MCj03265760000[1].pdf" descr="MCj03265760000[1]"/>
          <p:cNvPicPr/>
          <p:nvPr/>
        </p:nvPicPr>
        <p:blipFill>
          <a:blip r:embed="rId3">
            <a:extLst/>
          </a:blip>
          <a:stretch>
            <a:fillRect/>
          </a:stretch>
        </p:blipFill>
        <p:spPr>
          <a:xfrm>
            <a:off x="7543800" y="4114800"/>
            <a:ext cx="1438275" cy="1517650"/>
          </a:xfrm>
          <a:prstGeom prst="rect">
            <a:avLst/>
          </a:prstGeom>
          <a:ln w="12700">
            <a:miter lim="400000"/>
          </a:ln>
        </p:spPr>
      </p:pic>
      <p:sp>
        <p:nvSpPr>
          <p:cNvPr id="28" name="Shape 28"/>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The Cost of Credit - TV</a:t>
            </a:r>
          </a:p>
        </p:txBody>
      </p:sp>
      <p:sp>
        <p:nvSpPr>
          <p:cNvPr id="248" name="Shape 248"/>
          <p:cNvSpPr/>
          <p:nvPr>
            <p:ph type="body" idx="4294967295"/>
          </p:nvPr>
        </p:nvSpPr>
        <p:spPr>
          <a:xfrm>
            <a:off x="1905000" y="1600200"/>
            <a:ext cx="7239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000066"/>
              </a:buClr>
              <a:buChar char="•"/>
              <a:defRPr sz="1800"/>
            </a:pPr>
            <a:r>
              <a:rPr sz="3200">
                <a:solidFill>
                  <a:srgbClr val="000066"/>
                </a:solidFill>
              </a:rPr>
              <a:t>Television: </a:t>
            </a:r>
            <a:r>
              <a:rPr sz="2400">
                <a:solidFill>
                  <a:srgbClr val="000066"/>
                </a:solidFill>
              </a:rPr>
              <a:t>Regularly $900, on Sale for $850</a:t>
            </a:r>
            <a:endParaRPr sz="2400">
              <a:solidFill>
                <a:srgbClr val="000066"/>
              </a:solidFill>
            </a:endParaRPr>
          </a:p>
          <a:p>
            <a:pPr lvl="0">
              <a:buSzTx/>
              <a:buNone/>
              <a:defRPr sz="1800"/>
            </a:pPr>
            <a:endParaRPr sz="3200">
              <a:solidFill>
                <a:srgbClr val="000066"/>
              </a:solidFill>
            </a:endParaRPr>
          </a:p>
          <a:p>
            <a:pPr lvl="1" marL="702128" indent="-244928">
              <a:spcBef>
                <a:spcPts val="500"/>
              </a:spcBef>
              <a:buClr>
                <a:srgbClr val="000066"/>
              </a:buClr>
              <a:defRPr sz="1800"/>
            </a:pPr>
            <a:r>
              <a:rPr sz="2400">
                <a:solidFill>
                  <a:srgbClr val="000066"/>
                </a:solidFill>
              </a:rPr>
              <a:t>Savings- the cost is $</a:t>
            </a:r>
            <a:r>
              <a:rPr sz="2400">
                <a:solidFill>
                  <a:srgbClr val="008000"/>
                </a:solidFill>
              </a:rPr>
              <a:t>850</a:t>
            </a:r>
            <a:r>
              <a:rPr sz="2000">
                <a:solidFill>
                  <a:srgbClr val="000066"/>
                </a:solidFill>
              </a:rPr>
              <a:t> </a:t>
            </a:r>
            <a:r>
              <a:rPr>
                <a:solidFill>
                  <a:srgbClr val="000066"/>
                </a:solidFill>
              </a:rPr>
              <a:t>($900 if no longer on sale)</a:t>
            </a:r>
            <a:endParaRPr>
              <a:solidFill>
                <a:srgbClr val="000066"/>
              </a:solidFill>
            </a:endParaRPr>
          </a:p>
          <a:p>
            <a:pPr lvl="1" marL="702128" indent="-244928">
              <a:spcBef>
                <a:spcPts val="500"/>
              </a:spcBef>
              <a:buClr>
                <a:srgbClr val="000066"/>
              </a:buClr>
              <a:defRPr sz="1800"/>
            </a:pPr>
            <a:r>
              <a:rPr sz="2400">
                <a:solidFill>
                  <a:srgbClr val="000066"/>
                </a:solidFill>
              </a:rPr>
              <a:t>Credit Card – at 21% interest over 12 months the cost is $79 per month or $</a:t>
            </a:r>
            <a:r>
              <a:rPr sz="2400">
                <a:solidFill>
                  <a:srgbClr val="B8673A"/>
                </a:solidFill>
              </a:rPr>
              <a:t>950</a:t>
            </a:r>
            <a:endParaRPr sz="2400">
              <a:solidFill>
                <a:srgbClr val="B8673A"/>
              </a:solidFill>
            </a:endParaRPr>
          </a:p>
          <a:p>
            <a:pPr lvl="1" marL="702128" indent="-244928">
              <a:spcBef>
                <a:spcPts val="500"/>
              </a:spcBef>
              <a:buClr>
                <a:srgbClr val="000066"/>
              </a:buClr>
              <a:defRPr sz="1800"/>
            </a:pPr>
            <a:r>
              <a:rPr sz="2400">
                <a:solidFill>
                  <a:srgbClr val="000066"/>
                </a:solidFill>
              </a:rPr>
              <a:t>Rent to Own – at 100% interest over 12 months the cost is $114 per month or $</a:t>
            </a:r>
            <a:r>
              <a:rPr sz="2400">
                <a:solidFill>
                  <a:srgbClr val="FF0000"/>
                </a:solidFill>
              </a:rPr>
              <a:t>1377</a:t>
            </a:r>
          </a:p>
        </p:txBody>
      </p:sp>
      <p:sp>
        <p:nvSpPr>
          <p:cNvPr id="249" name="Shape 249"/>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idx="4294967295"/>
          </p:nvPr>
        </p:nvSpPr>
        <p:spPr>
          <a:xfrm>
            <a:off x="457200" y="-1"/>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Cost of Credit - Auto</a:t>
            </a:r>
          </a:p>
        </p:txBody>
      </p:sp>
      <p:sp>
        <p:nvSpPr>
          <p:cNvPr id="252" name="Shape 252"/>
          <p:cNvSpPr/>
          <p:nvPr>
            <p:ph type="body" idx="4294967295"/>
          </p:nvPr>
        </p:nvSpPr>
        <p:spPr>
          <a:xfrm>
            <a:off x="1905000" y="1295400"/>
            <a:ext cx="7239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lnSpc>
                <a:spcPct val="80000"/>
              </a:lnSpc>
              <a:spcBef>
                <a:spcPts val="600"/>
              </a:spcBef>
              <a:buClr>
                <a:srgbClr val="000066"/>
              </a:buClr>
              <a:buChar char="•"/>
              <a:defRPr sz="1800"/>
            </a:pPr>
            <a:r>
              <a:rPr sz="2800">
                <a:solidFill>
                  <a:srgbClr val="000066"/>
                </a:solidFill>
              </a:rPr>
              <a:t>Good Credit History </a:t>
            </a:r>
            <a:endParaRPr sz="2800">
              <a:solidFill>
                <a:srgbClr val="000066"/>
              </a:solidFill>
            </a:endParaRPr>
          </a:p>
          <a:p>
            <a:pPr lvl="1" marL="702128" indent="-244928">
              <a:lnSpc>
                <a:spcPct val="80000"/>
              </a:lnSpc>
              <a:spcBef>
                <a:spcPts val="500"/>
              </a:spcBef>
              <a:buClr>
                <a:srgbClr val="000066"/>
              </a:buClr>
              <a:defRPr sz="1800"/>
            </a:pPr>
            <a:r>
              <a:rPr sz="2400">
                <a:solidFill>
                  <a:srgbClr val="000066"/>
                </a:solidFill>
              </a:rPr>
              <a:t>Pay $15000</a:t>
            </a:r>
            <a:endParaRPr sz="2400">
              <a:solidFill>
                <a:srgbClr val="000066"/>
              </a:solidFill>
            </a:endParaRPr>
          </a:p>
          <a:p>
            <a:pPr lvl="1" marL="702128" indent="-244928">
              <a:lnSpc>
                <a:spcPct val="80000"/>
              </a:lnSpc>
              <a:spcBef>
                <a:spcPts val="500"/>
              </a:spcBef>
              <a:buClr>
                <a:srgbClr val="000066"/>
              </a:buClr>
              <a:defRPr sz="1800"/>
            </a:pPr>
            <a:r>
              <a:rPr sz="2400">
                <a:solidFill>
                  <a:srgbClr val="000066"/>
                </a:solidFill>
              </a:rPr>
              <a:t>Loan Terms 60 months at 4.5%</a:t>
            </a:r>
            <a:endParaRPr sz="2400">
              <a:solidFill>
                <a:srgbClr val="000066"/>
              </a:solidFill>
            </a:endParaRPr>
          </a:p>
          <a:p>
            <a:pPr lvl="1" marL="702128" indent="-244928">
              <a:lnSpc>
                <a:spcPct val="80000"/>
              </a:lnSpc>
              <a:spcBef>
                <a:spcPts val="500"/>
              </a:spcBef>
              <a:buClr>
                <a:srgbClr val="000066"/>
              </a:buClr>
              <a:defRPr sz="1800"/>
            </a:pPr>
            <a:r>
              <a:rPr sz="2400">
                <a:solidFill>
                  <a:srgbClr val="000066"/>
                </a:solidFill>
              </a:rPr>
              <a:t>Payment = $297 a month</a:t>
            </a:r>
            <a:endParaRPr sz="2400">
              <a:solidFill>
                <a:srgbClr val="000066"/>
              </a:solidFill>
            </a:endParaRPr>
          </a:p>
          <a:p>
            <a:pPr lvl="1" marL="702128" indent="-244928">
              <a:lnSpc>
                <a:spcPct val="80000"/>
              </a:lnSpc>
              <a:spcBef>
                <a:spcPts val="500"/>
              </a:spcBef>
              <a:buClr>
                <a:srgbClr val="000066"/>
              </a:buClr>
              <a:defRPr sz="1800"/>
            </a:pPr>
            <a:r>
              <a:rPr sz="2400">
                <a:solidFill>
                  <a:srgbClr val="000066"/>
                </a:solidFill>
              </a:rPr>
              <a:t>Total Cost of payments </a:t>
            </a:r>
            <a:endParaRPr sz="2400">
              <a:solidFill>
                <a:srgbClr val="000066"/>
              </a:solidFill>
            </a:endParaRPr>
          </a:p>
          <a:p>
            <a:pPr lvl="3" marL="228600" indent="1143000">
              <a:lnSpc>
                <a:spcPct val="80000"/>
              </a:lnSpc>
              <a:spcBef>
                <a:spcPts val="400"/>
              </a:spcBef>
              <a:buSzTx/>
              <a:buNone/>
              <a:defRPr sz="1800"/>
            </a:pPr>
            <a:r>
              <a:rPr>
                <a:solidFill>
                  <a:srgbClr val="000066"/>
                </a:solidFill>
              </a:rPr>
              <a:t>= ($</a:t>
            </a:r>
            <a:r>
              <a:rPr>
                <a:solidFill>
                  <a:srgbClr val="008000"/>
                </a:solidFill>
              </a:rPr>
              <a:t>279.65</a:t>
            </a:r>
            <a:r>
              <a:rPr>
                <a:solidFill>
                  <a:srgbClr val="000066"/>
                </a:solidFill>
              </a:rPr>
              <a:t>)x(60 months) = $</a:t>
            </a:r>
            <a:r>
              <a:rPr>
                <a:solidFill>
                  <a:srgbClr val="008000"/>
                </a:solidFill>
              </a:rPr>
              <a:t>16,779</a:t>
            </a:r>
            <a:endParaRPr>
              <a:solidFill>
                <a:srgbClr val="008000"/>
              </a:solidFill>
            </a:endParaRPr>
          </a:p>
          <a:p>
            <a:pPr lvl="0" marL="300037" indent="-300037">
              <a:lnSpc>
                <a:spcPct val="80000"/>
              </a:lnSpc>
              <a:spcBef>
                <a:spcPts val="600"/>
              </a:spcBef>
              <a:buClr>
                <a:srgbClr val="000066"/>
              </a:buClr>
              <a:buChar char="•"/>
              <a:defRPr sz="1800"/>
            </a:pPr>
            <a:r>
              <a:rPr sz="2800">
                <a:solidFill>
                  <a:srgbClr val="000066"/>
                </a:solidFill>
              </a:rPr>
              <a:t>Poor Credit History</a:t>
            </a:r>
            <a:endParaRPr sz="2800">
              <a:solidFill>
                <a:srgbClr val="000066"/>
              </a:solidFill>
            </a:endParaRPr>
          </a:p>
          <a:p>
            <a:pPr lvl="1" marL="702128" indent="-244928">
              <a:lnSpc>
                <a:spcPct val="80000"/>
              </a:lnSpc>
              <a:spcBef>
                <a:spcPts val="500"/>
              </a:spcBef>
              <a:buClr>
                <a:srgbClr val="000066"/>
              </a:buClr>
              <a:defRPr sz="1800"/>
            </a:pPr>
            <a:r>
              <a:rPr sz="2400">
                <a:solidFill>
                  <a:srgbClr val="000066"/>
                </a:solidFill>
              </a:rPr>
              <a:t>Pay $15000</a:t>
            </a:r>
            <a:endParaRPr sz="2400">
              <a:solidFill>
                <a:srgbClr val="000066"/>
              </a:solidFill>
            </a:endParaRPr>
          </a:p>
          <a:p>
            <a:pPr lvl="1" marL="702128" indent="-244928">
              <a:lnSpc>
                <a:spcPct val="80000"/>
              </a:lnSpc>
              <a:spcBef>
                <a:spcPts val="500"/>
              </a:spcBef>
              <a:buClr>
                <a:srgbClr val="000066"/>
              </a:buClr>
              <a:defRPr sz="1800"/>
            </a:pPr>
            <a:r>
              <a:rPr sz="2400">
                <a:solidFill>
                  <a:srgbClr val="000066"/>
                </a:solidFill>
              </a:rPr>
              <a:t>Loan Terms 60 months at 26%</a:t>
            </a:r>
            <a:endParaRPr sz="2400">
              <a:solidFill>
                <a:srgbClr val="000066"/>
              </a:solidFill>
            </a:endParaRPr>
          </a:p>
          <a:p>
            <a:pPr lvl="1" marL="702128" indent="-244928">
              <a:lnSpc>
                <a:spcPct val="80000"/>
              </a:lnSpc>
              <a:spcBef>
                <a:spcPts val="500"/>
              </a:spcBef>
              <a:buClr>
                <a:srgbClr val="000066"/>
              </a:buClr>
              <a:defRPr sz="1800"/>
            </a:pPr>
            <a:r>
              <a:rPr sz="2400">
                <a:solidFill>
                  <a:srgbClr val="000066"/>
                </a:solidFill>
              </a:rPr>
              <a:t>Payment = $372 a month</a:t>
            </a:r>
            <a:endParaRPr sz="2400">
              <a:solidFill>
                <a:srgbClr val="000066"/>
              </a:solidFill>
            </a:endParaRPr>
          </a:p>
          <a:p>
            <a:pPr lvl="1" marL="702128" indent="-244928">
              <a:lnSpc>
                <a:spcPct val="80000"/>
              </a:lnSpc>
              <a:spcBef>
                <a:spcPts val="500"/>
              </a:spcBef>
              <a:buClr>
                <a:srgbClr val="000066"/>
              </a:buClr>
              <a:defRPr sz="1800"/>
            </a:pPr>
            <a:r>
              <a:rPr sz="2400">
                <a:solidFill>
                  <a:srgbClr val="000066"/>
                </a:solidFill>
              </a:rPr>
              <a:t>Total Cost of payments </a:t>
            </a:r>
            <a:endParaRPr sz="2400">
              <a:solidFill>
                <a:srgbClr val="000066"/>
              </a:solidFill>
            </a:endParaRPr>
          </a:p>
          <a:p>
            <a:pPr lvl="3" marL="228600" indent="1143000">
              <a:lnSpc>
                <a:spcPct val="80000"/>
              </a:lnSpc>
              <a:spcBef>
                <a:spcPts val="400"/>
              </a:spcBef>
              <a:buSzTx/>
              <a:buNone/>
              <a:defRPr sz="1800"/>
            </a:pPr>
            <a:r>
              <a:rPr>
                <a:solidFill>
                  <a:srgbClr val="000066"/>
                </a:solidFill>
              </a:rPr>
              <a:t>= ($</a:t>
            </a:r>
            <a:r>
              <a:rPr>
                <a:solidFill>
                  <a:srgbClr val="FF0000"/>
                </a:solidFill>
              </a:rPr>
              <a:t>449.11</a:t>
            </a:r>
            <a:r>
              <a:rPr>
                <a:solidFill>
                  <a:srgbClr val="000066"/>
                </a:solidFill>
              </a:rPr>
              <a:t>)x(60 months) = $</a:t>
            </a:r>
            <a:r>
              <a:rPr>
                <a:solidFill>
                  <a:srgbClr val="FF0000"/>
                </a:solidFill>
              </a:rPr>
              <a:t>26,946</a:t>
            </a:r>
          </a:p>
        </p:txBody>
      </p:sp>
      <p:sp>
        <p:nvSpPr>
          <p:cNvPr id="253" name="Shape 253"/>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Cost of Credit - Mortgage</a:t>
            </a:r>
          </a:p>
        </p:txBody>
      </p:sp>
      <p:sp>
        <p:nvSpPr>
          <p:cNvPr id="256" name="Shape 256"/>
          <p:cNvSpPr/>
          <p:nvPr>
            <p:ph type="body" idx="4294967295"/>
          </p:nvPr>
        </p:nvSpPr>
        <p:spPr>
          <a:xfrm>
            <a:off x="1905000" y="1600200"/>
            <a:ext cx="7239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000066"/>
              </a:buClr>
              <a:buChar char="•"/>
              <a:defRPr sz="1800"/>
            </a:pPr>
            <a:r>
              <a:rPr sz="3200">
                <a:solidFill>
                  <a:srgbClr val="000066"/>
                </a:solidFill>
              </a:rPr>
              <a:t>750 + FICO</a:t>
            </a:r>
            <a:endParaRPr sz="3200">
              <a:solidFill>
                <a:srgbClr val="000066"/>
              </a:solidFill>
            </a:endParaRPr>
          </a:p>
          <a:p>
            <a:pPr lvl="1" marL="742950" indent="-285750">
              <a:spcBef>
                <a:spcPts val="600"/>
              </a:spcBef>
              <a:buClr>
                <a:srgbClr val="000066"/>
              </a:buClr>
              <a:defRPr sz="1800"/>
            </a:pPr>
            <a:r>
              <a:rPr sz="2800">
                <a:solidFill>
                  <a:srgbClr val="000066"/>
                </a:solidFill>
              </a:rPr>
              <a:t>Pay $200,000, 30 Yr Fixed at 4.5%</a:t>
            </a:r>
            <a:endParaRPr sz="2800">
              <a:solidFill>
                <a:srgbClr val="000066"/>
              </a:solidFill>
            </a:endParaRPr>
          </a:p>
          <a:p>
            <a:pPr lvl="1" marL="742950" indent="-285750">
              <a:spcBef>
                <a:spcPts val="600"/>
              </a:spcBef>
              <a:buClr>
                <a:srgbClr val="000066"/>
              </a:buClr>
              <a:defRPr sz="1800"/>
            </a:pPr>
            <a:r>
              <a:rPr sz="2800">
                <a:solidFill>
                  <a:srgbClr val="000066"/>
                </a:solidFill>
              </a:rPr>
              <a:t>Total Cost of payments </a:t>
            </a:r>
            <a:endParaRPr sz="2800">
              <a:solidFill>
                <a:srgbClr val="000066"/>
              </a:solidFill>
            </a:endParaRPr>
          </a:p>
          <a:p>
            <a:pPr lvl="3" marL="228600" indent="1143000">
              <a:spcBef>
                <a:spcPts val="400"/>
              </a:spcBef>
              <a:buSzTx/>
              <a:buNone/>
              <a:defRPr sz="1800"/>
            </a:pPr>
            <a:r>
              <a:rPr sz="2000">
                <a:solidFill>
                  <a:srgbClr val="000066"/>
                </a:solidFill>
              </a:rPr>
              <a:t>= ($1013.37)x(360 months) = $364,680</a:t>
            </a:r>
            <a:endParaRPr sz="2000">
              <a:solidFill>
                <a:srgbClr val="000066"/>
              </a:solidFill>
            </a:endParaRPr>
          </a:p>
          <a:p>
            <a:pPr lvl="0">
              <a:buClr>
                <a:srgbClr val="000066"/>
              </a:buClr>
              <a:buChar char="•"/>
              <a:defRPr sz="1800"/>
            </a:pPr>
            <a:r>
              <a:rPr sz="3200">
                <a:solidFill>
                  <a:srgbClr val="000066"/>
                </a:solidFill>
              </a:rPr>
              <a:t>620 FICO </a:t>
            </a:r>
            <a:endParaRPr sz="3200">
              <a:solidFill>
                <a:srgbClr val="000066"/>
              </a:solidFill>
            </a:endParaRPr>
          </a:p>
          <a:p>
            <a:pPr lvl="1" marL="742950" indent="-285750">
              <a:spcBef>
                <a:spcPts val="600"/>
              </a:spcBef>
              <a:buClr>
                <a:srgbClr val="000066"/>
              </a:buClr>
              <a:defRPr sz="1800"/>
            </a:pPr>
            <a:r>
              <a:rPr sz="2800">
                <a:solidFill>
                  <a:srgbClr val="000066"/>
                </a:solidFill>
              </a:rPr>
              <a:t>Same loan at 6%, </a:t>
            </a:r>
            <a:endParaRPr sz="2800">
              <a:solidFill>
                <a:srgbClr val="000066"/>
              </a:solidFill>
            </a:endParaRPr>
          </a:p>
          <a:p>
            <a:pPr lvl="1" marL="742950" indent="-285750">
              <a:spcBef>
                <a:spcPts val="600"/>
              </a:spcBef>
              <a:buClr>
                <a:srgbClr val="000066"/>
              </a:buClr>
              <a:defRPr sz="1800"/>
            </a:pPr>
            <a:r>
              <a:rPr sz="2800">
                <a:solidFill>
                  <a:srgbClr val="000066"/>
                </a:solidFill>
              </a:rPr>
              <a:t>Total Cost of payments </a:t>
            </a:r>
            <a:endParaRPr sz="2800">
              <a:solidFill>
                <a:srgbClr val="000066"/>
              </a:solidFill>
            </a:endParaRPr>
          </a:p>
          <a:p>
            <a:pPr lvl="3" marL="228600" indent="1143000">
              <a:spcBef>
                <a:spcPts val="400"/>
              </a:spcBef>
              <a:buSzTx/>
              <a:buNone/>
              <a:defRPr sz="1800"/>
            </a:pPr>
            <a:r>
              <a:rPr sz="2000">
                <a:solidFill>
                  <a:srgbClr val="000066"/>
                </a:solidFill>
              </a:rPr>
              <a:t>= ($1199.10)x(360 months) = $431,676</a:t>
            </a:r>
            <a:endParaRPr sz="1600">
              <a:solidFill>
                <a:srgbClr val="000066"/>
              </a:solidFill>
            </a:endParaRPr>
          </a:p>
          <a:p>
            <a:pPr lvl="1" marL="285750" indent="171450">
              <a:spcBef>
                <a:spcPts val="400"/>
              </a:spcBef>
              <a:buSzTx/>
              <a:buNone/>
              <a:defRPr sz="1800"/>
            </a:pPr>
            <a:r>
              <a:rPr sz="2000">
                <a:solidFill>
                  <a:srgbClr val="000066"/>
                </a:solidFill>
              </a:rPr>
              <a:t>                                              </a:t>
            </a:r>
            <a:r>
              <a:rPr sz="2000">
                <a:solidFill>
                  <a:srgbClr val="FF0000"/>
                </a:solidFill>
              </a:rPr>
              <a:t>DIFFERENCE = $66,996</a:t>
            </a:r>
          </a:p>
        </p:txBody>
      </p:sp>
      <p:sp>
        <p:nvSpPr>
          <p:cNvPr id="257" name="Shape 257"/>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SNL</a:t>
            </a:r>
          </a:p>
        </p:txBody>
      </p:sp>
      <p:sp>
        <p:nvSpPr>
          <p:cNvPr id="260" name="Shape 260"/>
          <p:cNvSpPr/>
          <p:nvPr>
            <p:ph type="body" idx="4294967295"/>
          </p:nvPr>
        </p:nvSpPr>
        <p:spPr>
          <a:xfrm>
            <a:off x="1295400" y="1600200"/>
            <a:ext cx="6858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buSzTx/>
              <a:buNone/>
              <a:defRPr>
                <a:solidFill>
                  <a:srgbClr val="000066"/>
                </a:solidFill>
              </a:defRPr>
            </a:lvl1pPr>
          </a:lstStyle>
          <a:p>
            <a:pPr lvl="0">
              <a:defRPr sz="1800">
                <a:solidFill>
                  <a:srgbClr val="000000"/>
                </a:solidFill>
              </a:defRPr>
            </a:pPr>
            <a:r>
              <a:rPr sz="3200">
                <a:solidFill>
                  <a:srgbClr val="000066"/>
                </a:solidFill>
              </a:rPr>
              <a:t>Credit vs. Savings</a:t>
            </a:r>
          </a:p>
        </p:txBody>
      </p:sp>
      <p:sp>
        <p:nvSpPr>
          <p:cNvPr id="261" name="Shape 261"/>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667512">
              <a:defRPr sz="2920">
                <a:solidFill>
                  <a:srgbClr val="B8673A"/>
                </a:solidFill>
                <a:latin typeface="Arial Black"/>
                <a:ea typeface="Arial Black"/>
                <a:cs typeface="Arial Black"/>
                <a:sym typeface="Arial Black"/>
              </a:defRPr>
            </a:lvl1pPr>
          </a:lstStyle>
          <a:p>
            <a:pPr lvl="0">
              <a:defRPr sz="1800">
                <a:solidFill>
                  <a:srgbClr val="000000"/>
                </a:solidFill>
              </a:defRPr>
            </a:pPr>
            <a:r>
              <a:rPr sz="2920">
                <a:solidFill>
                  <a:srgbClr val="B8673A"/>
                </a:solidFill>
              </a:rPr>
              <a:t>A good Reason to Check your Credit Annually</a:t>
            </a:r>
          </a:p>
        </p:txBody>
      </p:sp>
      <p:sp>
        <p:nvSpPr>
          <p:cNvPr id="264" name="Shape 264"/>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pic>
        <p:nvPicPr>
          <p:cNvPr id="265" name="ATT00007.jpg" descr="ATT00007"/>
          <p:cNvPicPr/>
          <p:nvPr/>
        </p:nvPicPr>
        <p:blipFill>
          <a:blip r:embed="rId2">
            <a:extLst/>
          </a:blip>
          <a:stretch>
            <a:fillRect/>
          </a:stretch>
        </p:blipFill>
        <p:spPr>
          <a:xfrm>
            <a:off x="0" y="2811462"/>
            <a:ext cx="5410200" cy="4046538"/>
          </a:xfrm>
          <a:prstGeom prst="rect">
            <a:avLst/>
          </a:prstGeom>
          <a:ln w="12700">
            <a:miter lim="400000"/>
          </a:ln>
        </p:spPr>
      </p:pic>
      <p:pic>
        <p:nvPicPr>
          <p:cNvPr id="266" name="ATT00001.jpg" descr="ATT00001"/>
          <p:cNvPicPr/>
          <p:nvPr/>
        </p:nvPicPr>
        <p:blipFill>
          <a:blip r:embed="rId3">
            <a:extLst/>
          </a:blip>
          <a:stretch>
            <a:fillRect/>
          </a:stretch>
        </p:blipFill>
        <p:spPr>
          <a:xfrm>
            <a:off x="5389562" y="2438400"/>
            <a:ext cx="3754438" cy="4419600"/>
          </a:xfrm>
          <a:prstGeom prst="rect">
            <a:avLst/>
          </a:prstGeom>
          <a:ln w="12700">
            <a:miter lim="400000"/>
          </a:ln>
        </p:spPr>
      </p:pic>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59536">
              <a:defRPr sz="3759">
                <a:solidFill>
                  <a:srgbClr val="B8673A"/>
                </a:solidFill>
                <a:latin typeface="Arial Black"/>
                <a:ea typeface="Arial Black"/>
                <a:cs typeface="Arial Black"/>
                <a:sym typeface="Arial Black"/>
              </a:defRPr>
            </a:lvl1pPr>
          </a:lstStyle>
          <a:p>
            <a:pPr lvl="0">
              <a:defRPr sz="1800">
                <a:solidFill>
                  <a:srgbClr val="000000"/>
                </a:solidFill>
              </a:defRPr>
            </a:pPr>
            <a:r>
              <a:rPr sz="3759">
                <a:solidFill>
                  <a:srgbClr val="B8673A"/>
                </a:solidFill>
              </a:rPr>
              <a:t>Fast Track Credit Improvement</a:t>
            </a:r>
          </a:p>
        </p:txBody>
      </p:sp>
      <p:sp>
        <p:nvSpPr>
          <p:cNvPr id="269" name="Shape 269"/>
          <p:cNvSpPr/>
          <p:nvPr>
            <p:ph type="body" idx="4294967295"/>
          </p:nvPr>
        </p:nvSpPr>
        <p:spPr>
          <a:xfrm>
            <a:off x="1905000" y="1524000"/>
            <a:ext cx="7239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533400" indent="-533400">
              <a:lnSpc>
                <a:spcPct val="80000"/>
              </a:lnSpc>
              <a:spcBef>
                <a:spcPts val="600"/>
              </a:spcBef>
              <a:buClr>
                <a:srgbClr val="000066"/>
              </a:buClr>
              <a:buAutoNum type="arabicPeriod" startAt="1"/>
              <a:defRPr sz="1800"/>
            </a:pPr>
            <a:r>
              <a:rPr sz="2800">
                <a:solidFill>
                  <a:srgbClr val="000066"/>
                </a:solidFill>
              </a:rPr>
              <a:t>Review your Credit Report</a:t>
            </a:r>
            <a:endParaRPr sz="2800">
              <a:solidFill>
                <a:srgbClr val="000066"/>
              </a:solidFill>
            </a:endParaRPr>
          </a:p>
          <a:p>
            <a:pPr lvl="1" marL="914400" indent="-457200">
              <a:lnSpc>
                <a:spcPct val="80000"/>
              </a:lnSpc>
              <a:spcBef>
                <a:spcPts val="500"/>
              </a:spcBef>
              <a:buClr>
                <a:srgbClr val="000066"/>
              </a:buClr>
              <a:defRPr sz="1800"/>
            </a:pPr>
            <a:r>
              <a:rPr sz="2400">
                <a:solidFill>
                  <a:srgbClr val="000066"/>
                </a:solidFill>
              </a:rPr>
              <a:t>Provided by Ivory</a:t>
            </a:r>
            <a:endParaRPr sz="2400">
              <a:solidFill>
                <a:srgbClr val="000066"/>
              </a:solidFill>
            </a:endParaRPr>
          </a:p>
          <a:p>
            <a:pPr lvl="0" marL="533400" indent="-533400">
              <a:lnSpc>
                <a:spcPct val="80000"/>
              </a:lnSpc>
              <a:spcBef>
                <a:spcPts val="600"/>
              </a:spcBef>
              <a:buClr>
                <a:srgbClr val="000066"/>
              </a:buClr>
              <a:buAutoNum type="arabicPeriod" startAt="2"/>
              <a:defRPr sz="1800"/>
            </a:pPr>
            <a:r>
              <a:rPr sz="2800">
                <a:solidFill>
                  <a:srgbClr val="000066"/>
                </a:solidFill>
              </a:rPr>
              <a:t>Dispute Errors with all 3 Bureau’s</a:t>
            </a:r>
            <a:endParaRPr sz="2800">
              <a:solidFill>
                <a:srgbClr val="000066"/>
              </a:solidFill>
            </a:endParaRPr>
          </a:p>
          <a:p>
            <a:pPr lvl="0" marL="533400" indent="-533400">
              <a:lnSpc>
                <a:spcPct val="80000"/>
              </a:lnSpc>
              <a:spcBef>
                <a:spcPts val="600"/>
              </a:spcBef>
              <a:buClr>
                <a:srgbClr val="000066"/>
              </a:buClr>
              <a:buAutoNum type="arabicPeriod" startAt="2"/>
              <a:defRPr sz="1800"/>
            </a:pPr>
            <a:r>
              <a:rPr sz="2800">
                <a:solidFill>
                  <a:srgbClr val="000066"/>
                </a:solidFill>
              </a:rPr>
              <a:t>Budgeting is VITAL</a:t>
            </a:r>
            <a:endParaRPr sz="2800">
              <a:solidFill>
                <a:srgbClr val="000066"/>
              </a:solidFill>
            </a:endParaRPr>
          </a:p>
          <a:p>
            <a:pPr lvl="1" marL="914400" indent="-457200">
              <a:lnSpc>
                <a:spcPct val="80000"/>
              </a:lnSpc>
              <a:spcBef>
                <a:spcPts val="500"/>
              </a:spcBef>
              <a:buClr>
                <a:srgbClr val="000066"/>
              </a:buClr>
              <a:defRPr sz="1800"/>
            </a:pPr>
            <a:r>
              <a:rPr sz="2400">
                <a:solidFill>
                  <a:srgbClr val="000066"/>
                </a:solidFill>
              </a:rPr>
              <a:t>Eliminate all frivolous expenses</a:t>
            </a:r>
            <a:endParaRPr sz="2400">
              <a:solidFill>
                <a:srgbClr val="000066"/>
              </a:solidFill>
            </a:endParaRPr>
          </a:p>
          <a:p>
            <a:pPr lvl="1" marL="914400" indent="-457200">
              <a:lnSpc>
                <a:spcPct val="80000"/>
              </a:lnSpc>
              <a:spcBef>
                <a:spcPts val="500"/>
              </a:spcBef>
              <a:buClr>
                <a:srgbClr val="000066"/>
              </a:buClr>
              <a:defRPr sz="1800"/>
            </a:pPr>
            <a:r>
              <a:rPr sz="2400">
                <a:solidFill>
                  <a:srgbClr val="000066"/>
                </a:solidFill>
              </a:rPr>
              <a:t>Sacrifice now for the later benefit</a:t>
            </a:r>
            <a:endParaRPr sz="2400">
              <a:solidFill>
                <a:srgbClr val="000066"/>
              </a:solidFill>
            </a:endParaRPr>
          </a:p>
          <a:p>
            <a:pPr lvl="0" marL="533400" indent="-533400">
              <a:lnSpc>
                <a:spcPct val="80000"/>
              </a:lnSpc>
              <a:spcBef>
                <a:spcPts val="600"/>
              </a:spcBef>
              <a:buClr>
                <a:srgbClr val="000066"/>
              </a:buClr>
              <a:buAutoNum type="arabicPeriod" startAt="4"/>
              <a:defRPr sz="1800"/>
            </a:pPr>
            <a:r>
              <a:rPr sz="2800">
                <a:solidFill>
                  <a:srgbClr val="000066"/>
                </a:solidFill>
              </a:rPr>
              <a:t>Pay Down Debt</a:t>
            </a:r>
            <a:endParaRPr sz="2800">
              <a:solidFill>
                <a:srgbClr val="000066"/>
              </a:solidFill>
            </a:endParaRPr>
          </a:p>
          <a:p>
            <a:pPr lvl="1" marL="914400" indent="-457200">
              <a:lnSpc>
                <a:spcPct val="80000"/>
              </a:lnSpc>
              <a:spcBef>
                <a:spcPts val="500"/>
              </a:spcBef>
              <a:buClr>
                <a:srgbClr val="000066"/>
              </a:buClr>
              <a:defRPr sz="1800"/>
            </a:pPr>
            <a:r>
              <a:rPr sz="2400">
                <a:solidFill>
                  <a:srgbClr val="000066"/>
                </a:solidFill>
              </a:rPr>
              <a:t>Pay off collection accounts</a:t>
            </a:r>
            <a:endParaRPr sz="2400">
              <a:solidFill>
                <a:srgbClr val="000066"/>
              </a:solidFill>
            </a:endParaRPr>
          </a:p>
          <a:p>
            <a:pPr lvl="1" marL="914400" indent="-457200">
              <a:lnSpc>
                <a:spcPct val="80000"/>
              </a:lnSpc>
              <a:spcBef>
                <a:spcPts val="500"/>
              </a:spcBef>
              <a:buClr>
                <a:srgbClr val="000066"/>
              </a:buClr>
              <a:defRPr sz="1800"/>
            </a:pPr>
            <a:r>
              <a:rPr sz="2400">
                <a:solidFill>
                  <a:srgbClr val="000066"/>
                </a:solidFill>
              </a:rPr>
              <a:t>Reduce debt on LOC’s </a:t>
            </a:r>
            <a:r>
              <a:rPr>
                <a:solidFill>
                  <a:srgbClr val="000066"/>
                </a:solidFill>
              </a:rPr>
              <a:t>(below 30%)</a:t>
            </a:r>
            <a:endParaRPr>
              <a:solidFill>
                <a:srgbClr val="000066"/>
              </a:solidFill>
            </a:endParaRPr>
          </a:p>
          <a:p>
            <a:pPr lvl="1" marL="914400" indent="-457200">
              <a:lnSpc>
                <a:spcPct val="80000"/>
              </a:lnSpc>
              <a:spcBef>
                <a:spcPts val="500"/>
              </a:spcBef>
              <a:buClr>
                <a:srgbClr val="000066"/>
              </a:buClr>
              <a:defRPr sz="1800"/>
            </a:pPr>
            <a:r>
              <a:rPr sz="2400">
                <a:solidFill>
                  <a:srgbClr val="000066"/>
                </a:solidFill>
              </a:rPr>
              <a:t>Ask Creditors to report to all three bureaus </a:t>
            </a:r>
            <a:endParaRPr sz="2400">
              <a:solidFill>
                <a:srgbClr val="000066"/>
              </a:solidFill>
            </a:endParaRPr>
          </a:p>
          <a:p>
            <a:pPr lvl="1" marL="533400" indent="-76200">
              <a:lnSpc>
                <a:spcPct val="80000"/>
              </a:lnSpc>
              <a:spcBef>
                <a:spcPts val="600"/>
              </a:spcBef>
              <a:buSzTx/>
              <a:buNone/>
              <a:defRPr sz="1800"/>
            </a:pPr>
            <a:endParaRPr sz="2400">
              <a:solidFill>
                <a:srgbClr val="000066"/>
              </a:solidFill>
            </a:endParaRPr>
          </a:p>
          <a:p>
            <a:pPr lvl="1" marL="533400" indent="-76200" algn="ctr">
              <a:lnSpc>
                <a:spcPct val="80000"/>
              </a:lnSpc>
              <a:spcBef>
                <a:spcPts val="300"/>
              </a:spcBef>
              <a:buSzTx/>
              <a:buNone/>
              <a:defRPr sz="1800"/>
            </a:pPr>
            <a:r>
              <a:rPr sz="1500">
                <a:solidFill>
                  <a:srgbClr val="000066"/>
                </a:solidFill>
              </a:rPr>
              <a:t>DO NOT OPEN </a:t>
            </a:r>
            <a:r>
              <a:rPr b="1" sz="1500">
                <a:solidFill>
                  <a:srgbClr val="000066"/>
                </a:solidFill>
              </a:rPr>
              <a:t>OR</a:t>
            </a:r>
            <a:r>
              <a:rPr sz="1500">
                <a:solidFill>
                  <a:srgbClr val="000066"/>
                </a:solidFill>
              </a:rPr>
              <a:t> CLOSE ACCOUNTS DURING THIS PROCESS</a:t>
            </a:r>
          </a:p>
        </p:txBody>
      </p:sp>
      <p:pic>
        <p:nvPicPr>
          <p:cNvPr id="270" name="trackshoes-small.jpeg" descr="trackshoes-small"/>
          <p:cNvPicPr/>
          <p:nvPr/>
        </p:nvPicPr>
        <p:blipFill>
          <a:blip r:embed="rId2">
            <a:extLst/>
          </a:blip>
          <a:stretch>
            <a:fillRect/>
          </a:stretch>
        </p:blipFill>
        <p:spPr>
          <a:xfrm>
            <a:off x="0" y="5235575"/>
            <a:ext cx="2438400" cy="1622425"/>
          </a:xfrm>
          <a:prstGeom prst="rect">
            <a:avLst/>
          </a:prstGeom>
          <a:ln w="12700">
            <a:miter lim="400000"/>
          </a:ln>
        </p:spPr>
      </p:pic>
      <p:sp>
        <p:nvSpPr>
          <p:cNvPr id="271" name="Shape 271"/>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59536">
              <a:defRPr sz="1800"/>
            </a:pPr>
            <a:r>
              <a:rPr sz="3759">
                <a:solidFill>
                  <a:srgbClr val="B8673A"/>
                </a:solidFill>
                <a:latin typeface="Arial Black"/>
                <a:ea typeface="Arial Black"/>
                <a:cs typeface="Arial Black"/>
                <a:sym typeface="Arial Black"/>
              </a:rPr>
              <a:t>Fast Track Credit Improvement </a:t>
            </a:r>
            <a:r>
              <a:rPr sz="1879">
                <a:solidFill>
                  <a:srgbClr val="B8673A"/>
                </a:solidFill>
                <a:latin typeface="Arial Black"/>
                <a:ea typeface="Arial Black"/>
                <a:cs typeface="Arial Black"/>
                <a:sym typeface="Arial Black"/>
              </a:rPr>
              <a:t>(cont.)</a:t>
            </a:r>
          </a:p>
        </p:txBody>
      </p:sp>
      <p:sp>
        <p:nvSpPr>
          <p:cNvPr id="274" name="Shape 274"/>
          <p:cNvSpPr/>
          <p:nvPr>
            <p:ph type="body" idx="4294967295"/>
          </p:nvPr>
        </p:nvSpPr>
        <p:spPr>
          <a:xfrm>
            <a:off x="1905000" y="1524000"/>
            <a:ext cx="7239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609600" indent="-609600">
              <a:lnSpc>
                <a:spcPct val="90000"/>
              </a:lnSpc>
              <a:buClr>
                <a:srgbClr val="000066"/>
              </a:buClr>
              <a:buAutoNum type="arabicPeriod" startAt="5"/>
              <a:defRPr sz="1800"/>
            </a:pPr>
            <a:r>
              <a:rPr sz="3200">
                <a:solidFill>
                  <a:srgbClr val="000066"/>
                </a:solidFill>
              </a:rPr>
              <a:t>Request Payoff notices from Creditors</a:t>
            </a:r>
            <a:endParaRPr sz="3200">
              <a:solidFill>
                <a:srgbClr val="000066"/>
              </a:solidFill>
            </a:endParaRPr>
          </a:p>
          <a:p>
            <a:pPr lvl="1" marL="990600" indent="-533400">
              <a:lnSpc>
                <a:spcPct val="90000"/>
              </a:lnSpc>
              <a:spcBef>
                <a:spcPts val="600"/>
              </a:spcBef>
              <a:buClr>
                <a:srgbClr val="000066"/>
              </a:buClr>
              <a:defRPr sz="1800"/>
            </a:pPr>
            <a:r>
              <a:rPr sz="2800">
                <a:solidFill>
                  <a:srgbClr val="000066"/>
                </a:solidFill>
              </a:rPr>
              <a:t>Send a copy of the payoff notice to all credit bureaus and ask them to update your report</a:t>
            </a:r>
            <a:endParaRPr sz="2800">
              <a:solidFill>
                <a:srgbClr val="000066"/>
              </a:solidFill>
            </a:endParaRPr>
          </a:p>
          <a:p>
            <a:pPr lvl="0" marL="609600" indent="-609600">
              <a:lnSpc>
                <a:spcPct val="90000"/>
              </a:lnSpc>
              <a:buClr>
                <a:srgbClr val="000066"/>
              </a:buClr>
              <a:buAutoNum type="arabicPeriod" startAt="6"/>
              <a:defRPr sz="1800"/>
            </a:pPr>
            <a:r>
              <a:rPr sz="3200">
                <a:solidFill>
                  <a:srgbClr val="000066"/>
                </a:solidFill>
              </a:rPr>
              <a:t>Pull Credit again Wait for a couple of weeks after payoff notices are sent</a:t>
            </a:r>
            <a:endParaRPr sz="3200">
              <a:solidFill>
                <a:srgbClr val="000066"/>
              </a:solidFill>
            </a:endParaRPr>
          </a:p>
          <a:p>
            <a:pPr lvl="1" marL="990600" indent="-533400">
              <a:lnSpc>
                <a:spcPct val="90000"/>
              </a:lnSpc>
              <a:spcBef>
                <a:spcPts val="600"/>
              </a:spcBef>
              <a:buClr>
                <a:srgbClr val="000066"/>
              </a:buClr>
              <a:defRPr sz="1800"/>
            </a:pPr>
            <a:r>
              <a:rPr sz="2800">
                <a:solidFill>
                  <a:srgbClr val="000066"/>
                </a:solidFill>
              </a:rPr>
              <a:t>Check AnnualCR to make sure updates are made</a:t>
            </a:r>
          </a:p>
        </p:txBody>
      </p:sp>
      <p:sp>
        <p:nvSpPr>
          <p:cNvPr id="275" name="Shape 275"/>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BBE0E3"/>
        </a:solidFill>
      </p:bgPr>
    </p:bg>
    <p:spTree>
      <p:nvGrpSpPr>
        <p:cNvPr id="1" name=""/>
        <p:cNvGrpSpPr/>
        <p:nvPr/>
      </p:nvGrpSpPr>
      <p:grpSpPr>
        <a:xfrm>
          <a:off x="0" y="0"/>
          <a:ext cx="0" cy="0"/>
          <a:chOff x="0" y="0"/>
          <a:chExt cx="0" cy="0"/>
        </a:xfrm>
      </p:grpSpPr>
      <p:sp>
        <p:nvSpPr>
          <p:cNvPr id="279" name="Shape 279"/>
          <p:cNvSpPr/>
          <p:nvPr>
            <p:ph type="title" idx="4294967295"/>
          </p:nvPr>
        </p:nvSpPr>
        <p:spPr>
          <a:xfrm>
            <a:off x="457200" y="-1"/>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Sample Dispute Letter</a:t>
            </a:r>
          </a:p>
        </p:txBody>
      </p:sp>
      <p:sp>
        <p:nvSpPr>
          <p:cNvPr id="280" name="Shape 280"/>
          <p:cNvSpPr/>
          <p:nvPr>
            <p:ph type="body" idx="4294967295"/>
          </p:nvPr>
        </p:nvSpPr>
        <p:spPr>
          <a:xfrm>
            <a:off x="533400" y="1066800"/>
            <a:ext cx="8229600" cy="5791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300"/>
              </a:spcBef>
              <a:buSzTx/>
              <a:buNone/>
              <a:defRPr sz="1800"/>
            </a:pPr>
            <a:r>
              <a:rPr sz="1400"/>
              <a:t>Date</a:t>
            </a:r>
            <a:endParaRPr sz="1400"/>
          </a:p>
          <a:p>
            <a:pPr lvl="0">
              <a:lnSpc>
                <a:spcPct val="80000"/>
              </a:lnSpc>
              <a:spcBef>
                <a:spcPts val="300"/>
              </a:spcBef>
              <a:buSzTx/>
              <a:buNone/>
              <a:defRPr sz="1800"/>
            </a:pPr>
            <a:r>
              <a:rPr sz="1400"/>
              <a:t>Your name</a:t>
            </a:r>
            <a:endParaRPr sz="1400"/>
          </a:p>
          <a:p>
            <a:pPr lvl="0">
              <a:lnSpc>
                <a:spcPct val="80000"/>
              </a:lnSpc>
              <a:spcBef>
                <a:spcPts val="300"/>
              </a:spcBef>
              <a:buSzTx/>
              <a:buNone/>
              <a:defRPr sz="1800"/>
            </a:pPr>
            <a:r>
              <a:rPr sz="1400"/>
              <a:t>Your address</a:t>
            </a:r>
            <a:endParaRPr sz="1400"/>
          </a:p>
          <a:p>
            <a:pPr lvl="0">
              <a:lnSpc>
                <a:spcPct val="80000"/>
              </a:lnSpc>
              <a:spcBef>
                <a:spcPts val="300"/>
              </a:spcBef>
              <a:buSzTx/>
              <a:buNone/>
              <a:defRPr sz="1800"/>
            </a:pPr>
            <a:r>
              <a:rPr sz="1400"/>
              <a:t>Your city, state, Zip code</a:t>
            </a:r>
            <a:endParaRPr sz="1400"/>
          </a:p>
          <a:p>
            <a:pPr lvl="0">
              <a:lnSpc>
                <a:spcPct val="80000"/>
              </a:lnSpc>
              <a:buSzTx/>
              <a:buNone/>
              <a:defRPr sz="1800"/>
            </a:pPr>
            <a:endParaRPr sz="1400"/>
          </a:p>
          <a:p>
            <a:pPr lvl="0">
              <a:lnSpc>
                <a:spcPct val="80000"/>
              </a:lnSpc>
              <a:spcBef>
                <a:spcPts val="300"/>
              </a:spcBef>
              <a:buSzTx/>
              <a:buNone/>
              <a:defRPr sz="1800"/>
            </a:pPr>
            <a:r>
              <a:rPr sz="1400"/>
              <a:t>Complaint Department</a:t>
            </a:r>
            <a:endParaRPr sz="1400"/>
          </a:p>
          <a:p>
            <a:pPr lvl="0">
              <a:lnSpc>
                <a:spcPct val="80000"/>
              </a:lnSpc>
              <a:spcBef>
                <a:spcPts val="300"/>
              </a:spcBef>
              <a:buSzTx/>
              <a:buNone/>
              <a:defRPr sz="1800"/>
            </a:pPr>
            <a:r>
              <a:rPr sz="1400"/>
              <a:t>Name of credit Reporting agency</a:t>
            </a:r>
            <a:endParaRPr sz="1400"/>
          </a:p>
          <a:p>
            <a:pPr lvl="0">
              <a:lnSpc>
                <a:spcPct val="80000"/>
              </a:lnSpc>
              <a:spcBef>
                <a:spcPts val="300"/>
              </a:spcBef>
              <a:buSzTx/>
              <a:buNone/>
              <a:defRPr sz="1800"/>
            </a:pPr>
            <a:r>
              <a:rPr sz="1400"/>
              <a:t>Address </a:t>
            </a:r>
            <a:endParaRPr sz="1400"/>
          </a:p>
          <a:p>
            <a:pPr lvl="0">
              <a:lnSpc>
                <a:spcPct val="80000"/>
              </a:lnSpc>
              <a:spcBef>
                <a:spcPts val="300"/>
              </a:spcBef>
              <a:buSzTx/>
              <a:buNone/>
              <a:defRPr sz="1800"/>
            </a:pPr>
            <a:r>
              <a:rPr sz="1400"/>
              <a:t>City, state, Zip code</a:t>
            </a:r>
            <a:endParaRPr sz="1400"/>
          </a:p>
          <a:p>
            <a:pPr lvl="0">
              <a:lnSpc>
                <a:spcPct val="80000"/>
              </a:lnSpc>
              <a:buChar char="•"/>
              <a:defRPr sz="1800"/>
            </a:pPr>
            <a:endParaRPr sz="1400"/>
          </a:p>
          <a:p>
            <a:pPr lvl="0">
              <a:lnSpc>
                <a:spcPct val="80000"/>
              </a:lnSpc>
              <a:spcBef>
                <a:spcPts val="300"/>
              </a:spcBef>
              <a:buSzTx/>
              <a:buNone/>
              <a:defRPr sz="1800"/>
            </a:pPr>
            <a:r>
              <a:rPr sz="1400"/>
              <a:t>Dear Sir or Madam: </a:t>
            </a:r>
            <a:endParaRPr sz="1400"/>
          </a:p>
          <a:p>
            <a:pPr lvl="0">
              <a:lnSpc>
                <a:spcPct val="80000"/>
              </a:lnSpc>
              <a:buChar char="•"/>
              <a:defRPr sz="1800"/>
            </a:pPr>
            <a:endParaRPr sz="1400"/>
          </a:p>
          <a:p>
            <a:pPr lvl="0">
              <a:lnSpc>
                <a:spcPct val="80000"/>
              </a:lnSpc>
              <a:spcBef>
                <a:spcPts val="300"/>
              </a:spcBef>
              <a:buSzTx/>
              <a:buNone/>
              <a:defRPr sz="1800"/>
            </a:pPr>
            <a:r>
              <a:rPr sz="1400"/>
              <a:t>	I am writing to dispute the following information in my file. The items I dispute are also encircled on the attached copy of the report I received. (Identify item(s) disputed by name of source, such as creditors or tax court, and identify type of item, such as credit account, judgment, etc.) This item is (inaccurate or incomplete) because (describe what is inaccurate or incomplete and why). I am requesting that the item be deleted (or request another specific change) to correct the information. Enclosed are copies of (use this sentence if applicable and describe any enclosed documentation, such as payment records, court documents) supporting my position. please reinvestigate this (these) matter(s) and (delete or correct) the disputed item(s) as soon as possible. </a:t>
            </a:r>
            <a:endParaRPr sz="1400"/>
          </a:p>
          <a:p>
            <a:pPr lvl="0">
              <a:lnSpc>
                <a:spcPct val="80000"/>
              </a:lnSpc>
              <a:buSzTx/>
              <a:buNone/>
              <a:defRPr sz="1800"/>
            </a:pPr>
            <a:endParaRPr sz="1400"/>
          </a:p>
          <a:p>
            <a:pPr lvl="0">
              <a:lnSpc>
                <a:spcPct val="80000"/>
              </a:lnSpc>
              <a:spcBef>
                <a:spcPts val="300"/>
              </a:spcBef>
              <a:buSzTx/>
              <a:buNone/>
              <a:defRPr sz="1800"/>
            </a:pPr>
            <a:r>
              <a:rPr sz="1400"/>
              <a:t>Sincerely,</a:t>
            </a:r>
            <a:endParaRPr sz="1400"/>
          </a:p>
          <a:p>
            <a:pPr lvl="0">
              <a:lnSpc>
                <a:spcPct val="80000"/>
              </a:lnSpc>
              <a:spcBef>
                <a:spcPts val="300"/>
              </a:spcBef>
              <a:buSzTx/>
              <a:buNone/>
              <a:defRPr sz="1800"/>
            </a:pPr>
            <a:r>
              <a:rPr sz="1400"/>
              <a:t>Your name </a:t>
            </a:r>
            <a:endParaRPr sz="1400"/>
          </a:p>
          <a:p>
            <a:pPr lvl="0">
              <a:lnSpc>
                <a:spcPct val="80000"/>
              </a:lnSpc>
              <a:buSzTx/>
              <a:buNone/>
              <a:defRPr sz="1800"/>
            </a:pPr>
            <a:endParaRPr sz="1400"/>
          </a:p>
          <a:p>
            <a:pPr lvl="0" marL="150018" indent="-150018">
              <a:lnSpc>
                <a:spcPct val="80000"/>
              </a:lnSpc>
              <a:spcBef>
                <a:spcPts val="300"/>
              </a:spcBef>
              <a:buChar char="•"/>
              <a:defRPr sz="1800"/>
            </a:pPr>
            <a:r>
              <a:rPr sz="1400"/>
              <a:t>enclosures: (list what you are enclosing)</a:t>
            </a:r>
          </a:p>
        </p:txBody>
      </p:sp>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694944">
              <a:defRPr sz="3040">
                <a:solidFill>
                  <a:srgbClr val="B8673A"/>
                </a:solidFill>
                <a:latin typeface="Arial Black"/>
                <a:ea typeface="Arial Black"/>
                <a:cs typeface="Arial Black"/>
                <a:sym typeface="Arial Black"/>
              </a:defRPr>
            </a:lvl1pPr>
          </a:lstStyle>
          <a:p>
            <a:pPr lvl="0">
              <a:defRPr sz="1800">
                <a:solidFill>
                  <a:srgbClr val="000000"/>
                </a:solidFill>
              </a:defRPr>
            </a:pPr>
            <a:r>
              <a:rPr sz="3040">
                <a:solidFill>
                  <a:srgbClr val="B8673A"/>
                </a:solidFill>
              </a:rPr>
              <a:t>Is Longer Term Improvement Needed?</a:t>
            </a:r>
          </a:p>
        </p:txBody>
      </p:sp>
      <p:sp>
        <p:nvSpPr>
          <p:cNvPr id="283" name="Shape 283"/>
          <p:cNvSpPr/>
          <p:nvPr>
            <p:ph type="body" idx="4294967295"/>
          </p:nvPr>
        </p:nvSpPr>
        <p:spPr>
          <a:xfrm>
            <a:off x="1752600" y="1524000"/>
            <a:ext cx="73914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609600" indent="-609600">
              <a:spcBef>
                <a:spcPts val="600"/>
              </a:spcBef>
              <a:buSzTx/>
              <a:buNone/>
              <a:defRPr sz="1800"/>
            </a:pPr>
            <a:r>
              <a:rPr sz="2800">
                <a:solidFill>
                  <a:srgbClr val="000066"/>
                </a:solidFill>
              </a:rPr>
              <a:t>	Meet with a Credit Counselor</a:t>
            </a:r>
            <a:endParaRPr sz="2800">
              <a:solidFill>
                <a:srgbClr val="000066"/>
              </a:solidFill>
            </a:endParaRPr>
          </a:p>
          <a:p>
            <a:pPr lvl="0" marL="609600" indent="-609600">
              <a:buClr>
                <a:srgbClr val="000066"/>
              </a:buClr>
              <a:buChar char="•"/>
              <a:defRPr sz="1800"/>
            </a:pPr>
            <a:endParaRPr sz="2800">
              <a:solidFill>
                <a:srgbClr val="000066"/>
              </a:solidFill>
            </a:endParaRPr>
          </a:p>
          <a:p>
            <a:pPr lvl="0" marL="533400" indent="-533400">
              <a:spcBef>
                <a:spcPts val="600"/>
              </a:spcBef>
              <a:buClr>
                <a:srgbClr val="000066"/>
              </a:buClr>
              <a:buAutoNum type="arabicPeriod" startAt="1"/>
              <a:defRPr sz="1800"/>
            </a:pPr>
            <a:r>
              <a:rPr sz="2800">
                <a:solidFill>
                  <a:srgbClr val="000066"/>
                </a:solidFill>
              </a:rPr>
              <a:t>Develop and follow a Spending Plan</a:t>
            </a:r>
            <a:endParaRPr sz="2800">
              <a:solidFill>
                <a:srgbClr val="000066"/>
              </a:solidFill>
            </a:endParaRPr>
          </a:p>
          <a:p>
            <a:pPr lvl="1" marL="533400" indent="-76200">
              <a:spcBef>
                <a:spcPts val="400"/>
              </a:spcBef>
              <a:buSzTx/>
              <a:buNone/>
              <a:defRPr sz="1800"/>
            </a:pPr>
            <a:r>
              <a:rPr>
                <a:solidFill>
                  <a:srgbClr val="000066"/>
                </a:solidFill>
              </a:rPr>
              <a:t>		(This is code for Budget)</a:t>
            </a:r>
            <a:endParaRPr>
              <a:solidFill>
                <a:srgbClr val="000066"/>
              </a:solidFill>
            </a:endParaRPr>
          </a:p>
          <a:p>
            <a:pPr lvl="0" marL="533400" indent="-533400">
              <a:spcBef>
                <a:spcPts val="600"/>
              </a:spcBef>
              <a:buClr>
                <a:srgbClr val="000066"/>
              </a:buClr>
              <a:buAutoNum type="arabicPeriod" startAt="2"/>
              <a:defRPr sz="1800"/>
            </a:pPr>
            <a:r>
              <a:rPr sz="2800">
                <a:solidFill>
                  <a:srgbClr val="000066"/>
                </a:solidFill>
              </a:rPr>
              <a:t>Determine a priority list for paying debts</a:t>
            </a:r>
            <a:endParaRPr sz="2800">
              <a:solidFill>
                <a:srgbClr val="000066"/>
              </a:solidFill>
            </a:endParaRPr>
          </a:p>
          <a:p>
            <a:pPr lvl="0" marL="533400" indent="-533400">
              <a:spcBef>
                <a:spcPts val="600"/>
              </a:spcBef>
              <a:buClr>
                <a:srgbClr val="000066"/>
              </a:buClr>
              <a:buAutoNum type="arabicPeriod" startAt="2"/>
              <a:defRPr sz="1800"/>
            </a:pPr>
            <a:r>
              <a:rPr sz="2800">
                <a:solidFill>
                  <a:srgbClr val="000066"/>
                </a:solidFill>
              </a:rPr>
              <a:t>Find the most effective method to reduce debt loads</a:t>
            </a:r>
            <a:endParaRPr sz="2800">
              <a:solidFill>
                <a:srgbClr val="000066"/>
              </a:solidFill>
            </a:endParaRPr>
          </a:p>
          <a:p>
            <a:pPr lvl="0" marL="533400" indent="-533400">
              <a:spcBef>
                <a:spcPts val="600"/>
              </a:spcBef>
              <a:buClr>
                <a:srgbClr val="000066"/>
              </a:buClr>
              <a:buAutoNum type="arabicPeriod" startAt="2"/>
              <a:defRPr sz="1800"/>
            </a:pPr>
            <a:r>
              <a:rPr sz="2800">
                <a:solidFill>
                  <a:srgbClr val="000066"/>
                </a:solidFill>
              </a:rPr>
              <a:t>Open and build new Credit as necessary</a:t>
            </a:r>
            <a:endParaRPr sz="2800">
              <a:solidFill>
                <a:srgbClr val="000066"/>
              </a:solidFill>
            </a:endParaRPr>
          </a:p>
          <a:p>
            <a:pPr lvl="0" marL="609600" indent="-609600">
              <a:spcBef>
                <a:spcPts val="400"/>
              </a:spcBef>
              <a:buSzTx/>
              <a:buNone/>
              <a:defRPr sz="1800"/>
            </a:pPr>
            <a:r>
              <a:rPr>
                <a:solidFill>
                  <a:srgbClr val="000066"/>
                </a:solidFill>
              </a:rPr>
              <a:t>			(This doesn’t mean we create debt)</a:t>
            </a:r>
          </a:p>
        </p:txBody>
      </p:sp>
      <p:pic>
        <p:nvPicPr>
          <p:cNvPr id="284" name="MCj04115400000[1].pdf" descr="MCj04115400000[1]"/>
          <p:cNvPicPr/>
          <p:nvPr/>
        </p:nvPicPr>
        <p:blipFill>
          <a:blip r:embed="rId2">
            <a:extLst/>
          </a:blip>
          <a:stretch>
            <a:fillRect/>
          </a:stretch>
        </p:blipFill>
        <p:spPr>
          <a:xfrm>
            <a:off x="-304800" y="4972050"/>
            <a:ext cx="2057400" cy="2032000"/>
          </a:xfrm>
          <a:prstGeom prst="rect">
            <a:avLst/>
          </a:prstGeom>
          <a:ln w="12700">
            <a:miter lim="400000"/>
          </a:ln>
        </p:spPr>
      </p:pic>
      <p:sp>
        <p:nvSpPr>
          <p:cNvPr id="285" name="Shape 285"/>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000">
                <a:solidFill>
                  <a:srgbClr val="B8673A"/>
                </a:solidFill>
                <a:latin typeface="Arial Black"/>
                <a:ea typeface="Arial Black"/>
                <a:cs typeface="Arial Black"/>
                <a:sym typeface="Arial Black"/>
              </a:defRPr>
            </a:lvl1pPr>
          </a:lstStyle>
          <a:p>
            <a:pPr lvl="0">
              <a:defRPr sz="1800">
                <a:solidFill>
                  <a:srgbClr val="000000"/>
                </a:solidFill>
              </a:defRPr>
            </a:pPr>
            <a:r>
              <a:rPr sz="4000">
                <a:solidFill>
                  <a:srgbClr val="B8673A"/>
                </a:solidFill>
              </a:rPr>
              <a:t>LIFESTYLE GUIDLINES</a:t>
            </a:r>
          </a:p>
        </p:txBody>
      </p:sp>
      <p:sp>
        <p:nvSpPr>
          <p:cNvPr id="288" name="Shape 288"/>
          <p:cNvSpPr/>
          <p:nvPr>
            <p:ph type="body" idx="4294967295"/>
          </p:nvPr>
        </p:nvSpPr>
        <p:spPr>
          <a:xfrm>
            <a:off x="1828800" y="1295400"/>
            <a:ext cx="6858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endParaRPr sz="3200"/>
          </a:p>
          <a:p>
            <a:pPr lvl="0">
              <a:buClr>
                <a:srgbClr val="000066"/>
              </a:buClr>
              <a:buChar char="•"/>
              <a:defRPr sz="1800"/>
            </a:pPr>
            <a:r>
              <a:rPr sz="3200">
                <a:solidFill>
                  <a:srgbClr val="000066"/>
                </a:solidFill>
              </a:rPr>
              <a:t>Don’t use Credit for Everything,</a:t>
            </a:r>
            <a:r>
              <a:rPr sz="3200"/>
              <a:t> </a:t>
            </a:r>
            <a:r>
              <a:rPr sz="3200">
                <a:solidFill>
                  <a:srgbClr val="008000"/>
                </a:solidFill>
              </a:rPr>
              <a:t>learn to save</a:t>
            </a:r>
            <a:r>
              <a:rPr sz="3200"/>
              <a:t>!</a:t>
            </a:r>
            <a:endParaRPr sz="3200"/>
          </a:p>
          <a:p>
            <a:pPr lvl="0">
              <a:buClr>
                <a:srgbClr val="000066"/>
              </a:buClr>
              <a:buChar char="•"/>
              <a:defRPr sz="1800"/>
            </a:pPr>
            <a:r>
              <a:rPr sz="3200">
                <a:solidFill>
                  <a:srgbClr val="000066"/>
                </a:solidFill>
              </a:rPr>
              <a:t>When using credit, plan so you can pay accounts off in full at the end of the month.</a:t>
            </a:r>
            <a:endParaRPr sz="3200">
              <a:solidFill>
                <a:srgbClr val="000066"/>
              </a:solidFill>
            </a:endParaRPr>
          </a:p>
          <a:p>
            <a:pPr lvl="0">
              <a:buClr>
                <a:srgbClr val="FF0000"/>
              </a:buClr>
              <a:buChar char="•"/>
              <a:defRPr sz="1800"/>
            </a:pPr>
            <a:r>
              <a:rPr sz="3200">
                <a:solidFill>
                  <a:srgbClr val="FF0000"/>
                </a:solidFill>
              </a:rPr>
              <a:t>Control</a:t>
            </a:r>
            <a:r>
              <a:rPr sz="3200"/>
              <a:t> </a:t>
            </a:r>
            <a:r>
              <a:rPr sz="3200">
                <a:solidFill>
                  <a:srgbClr val="000066"/>
                </a:solidFill>
              </a:rPr>
              <a:t>your Spending Habits</a:t>
            </a:r>
          </a:p>
        </p:txBody>
      </p:sp>
      <p:sp>
        <p:nvSpPr>
          <p:cNvPr id="289" name="Shape 289"/>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(Cont’d)</a:t>
            </a:r>
          </a:p>
        </p:txBody>
      </p:sp>
      <p:sp>
        <p:nvSpPr>
          <p:cNvPr id="33" name="Shape 33"/>
          <p:cNvSpPr/>
          <p:nvPr>
            <p:ph type="body" idx="4294967295"/>
          </p:nvPr>
        </p:nvSpPr>
        <p:spPr>
          <a:xfrm>
            <a:off x="2743200" y="1371600"/>
            <a:ext cx="5715000" cy="4267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500"/>
              </a:spcBef>
              <a:buSzTx/>
              <a:buNone/>
              <a:defRPr sz="1800"/>
            </a:pPr>
            <a:r>
              <a:rPr sz="2400"/>
              <a:t>Your credit report </a:t>
            </a:r>
            <a:r>
              <a:rPr b="1" sz="2400" u="sng"/>
              <a:t>may also</a:t>
            </a:r>
            <a:r>
              <a:rPr sz="2400" u="sng"/>
              <a:t> contain</a:t>
            </a:r>
            <a:r>
              <a:rPr sz="2400"/>
              <a:t>:</a:t>
            </a:r>
            <a:endParaRPr sz="2400"/>
          </a:p>
          <a:p>
            <a:pPr lvl="0" marL="244928" indent="-244928">
              <a:lnSpc>
                <a:spcPct val="80000"/>
              </a:lnSpc>
              <a:spcBef>
                <a:spcPts val="400"/>
              </a:spcBef>
              <a:buChar char="•"/>
              <a:defRPr sz="1800"/>
            </a:pPr>
            <a:r>
              <a:rPr sz="2000"/>
              <a:t>Your phone number</a:t>
            </a:r>
            <a:endParaRPr sz="2000"/>
          </a:p>
          <a:p>
            <a:pPr lvl="0" marL="244928" indent="-244928">
              <a:lnSpc>
                <a:spcPct val="80000"/>
              </a:lnSpc>
              <a:spcBef>
                <a:spcPts val="400"/>
              </a:spcBef>
              <a:buChar char="•"/>
              <a:defRPr sz="1800"/>
            </a:pPr>
            <a:r>
              <a:rPr sz="2000"/>
              <a:t>Age/date of birth</a:t>
            </a:r>
            <a:endParaRPr sz="2000"/>
          </a:p>
          <a:p>
            <a:pPr lvl="0" marL="244928" indent="-244928">
              <a:lnSpc>
                <a:spcPct val="80000"/>
              </a:lnSpc>
              <a:spcBef>
                <a:spcPts val="400"/>
              </a:spcBef>
              <a:buChar char="•"/>
              <a:defRPr sz="1800"/>
            </a:pPr>
            <a:r>
              <a:rPr sz="2000"/>
              <a:t>Your employer’s details</a:t>
            </a:r>
            <a:endParaRPr b="1" sz="2000"/>
          </a:p>
          <a:p>
            <a:pPr lvl="0">
              <a:lnSpc>
                <a:spcPct val="80000"/>
              </a:lnSpc>
              <a:spcBef>
                <a:spcPts val="600"/>
              </a:spcBef>
              <a:buSzTx/>
              <a:buNone/>
              <a:defRPr sz="1800"/>
            </a:pPr>
            <a:endParaRPr b="1" sz="2000"/>
          </a:p>
          <a:p>
            <a:pPr lvl="0">
              <a:lnSpc>
                <a:spcPct val="80000"/>
              </a:lnSpc>
              <a:spcBef>
                <a:spcPts val="500"/>
              </a:spcBef>
              <a:buSzTx/>
              <a:buNone/>
              <a:defRPr sz="1800"/>
            </a:pPr>
            <a:r>
              <a:rPr sz="2400"/>
              <a:t> Your credit report </a:t>
            </a:r>
            <a:r>
              <a:rPr sz="2400" u="sng"/>
              <a:t>does</a:t>
            </a:r>
            <a:r>
              <a:rPr b="1" sz="2400" u="sng"/>
              <a:t> NOT </a:t>
            </a:r>
            <a:r>
              <a:rPr sz="2400" u="sng"/>
              <a:t>contain</a:t>
            </a:r>
            <a:r>
              <a:rPr sz="2400"/>
              <a:t>:</a:t>
            </a:r>
            <a:endParaRPr sz="2400"/>
          </a:p>
          <a:p>
            <a:pPr lvl="0" marL="244928" indent="-244928">
              <a:lnSpc>
                <a:spcPct val="80000"/>
              </a:lnSpc>
              <a:spcBef>
                <a:spcPts val="400"/>
              </a:spcBef>
              <a:buChar char="•"/>
              <a:defRPr sz="1800"/>
            </a:pPr>
            <a:r>
              <a:rPr sz="2000"/>
              <a:t>Race</a:t>
            </a:r>
            <a:endParaRPr sz="2000"/>
          </a:p>
          <a:p>
            <a:pPr lvl="0" marL="244928" indent="-244928">
              <a:lnSpc>
                <a:spcPct val="80000"/>
              </a:lnSpc>
              <a:spcBef>
                <a:spcPts val="400"/>
              </a:spcBef>
              <a:buChar char="•"/>
              <a:defRPr sz="1800"/>
            </a:pPr>
            <a:r>
              <a:rPr sz="2000"/>
              <a:t>Color</a:t>
            </a:r>
            <a:endParaRPr sz="2000"/>
          </a:p>
          <a:p>
            <a:pPr lvl="0" marL="244928" indent="-244928">
              <a:lnSpc>
                <a:spcPct val="80000"/>
              </a:lnSpc>
              <a:spcBef>
                <a:spcPts val="400"/>
              </a:spcBef>
              <a:buChar char="•"/>
              <a:defRPr sz="1800"/>
            </a:pPr>
            <a:r>
              <a:rPr sz="2000"/>
              <a:t>Sex</a:t>
            </a:r>
            <a:endParaRPr sz="2000"/>
          </a:p>
          <a:p>
            <a:pPr lvl="0" marL="244928" indent="-244928">
              <a:lnSpc>
                <a:spcPct val="80000"/>
              </a:lnSpc>
              <a:spcBef>
                <a:spcPts val="400"/>
              </a:spcBef>
              <a:buChar char="•"/>
              <a:defRPr sz="1800"/>
            </a:pPr>
            <a:r>
              <a:rPr sz="2000"/>
              <a:t>National origin</a:t>
            </a:r>
            <a:endParaRPr sz="2000"/>
          </a:p>
          <a:p>
            <a:pPr lvl="0" marL="244928" indent="-244928">
              <a:lnSpc>
                <a:spcPct val="80000"/>
              </a:lnSpc>
              <a:spcBef>
                <a:spcPts val="400"/>
              </a:spcBef>
              <a:buChar char="•"/>
              <a:defRPr sz="1800"/>
            </a:pPr>
            <a:r>
              <a:rPr sz="2000"/>
              <a:t>Marital status</a:t>
            </a:r>
            <a:endParaRPr sz="2000"/>
          </a:p>
          <a:p>
            <a:pPr lvl="0" marL="244928" indent="-244928">
              <a:lnSpc>
                <a:spcPct val="80000"/>
              </a:lnSpc>
              <a:spcBef>
                <a:spcPts val="400"/>
              </a:spcBef>
              <a:buChar char="•"/>
              <a:defRPr sz="1800"/>
            </a:pPr>
            <a:r>
              <a:rPr sz="2000"/>
              <a:t>Political persuasion</a:t>
            </a:r>
            <a:endParaRPr sz="2000"/>
          </a:p>
          <a:p>
            <a:pPr lvl="0" marL="244928" indent="-244928">
              <a:lnSpc>
                <a:spcPct val="80000"/>
              </a:lnSpc>
              <a:spcBef>
                <a:spcPts val="400"/>
              </a:spcBef>
              <a:buChar char="•"/>
              <a:defRPr sz="1800"/>
            </a:pPr>
            <a:r>
              <a:rPr sz="2000"/>
              <a:t>Medical Bill Details (Lender Reports)</a:t>
            </a:r>
          </a:p>
        </p:txBody>
      </p:sp>
      <p:sp>
        <p:nvSpPr>
          <p:cNvPr id="34" name="Shape 34"/>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667512">
              <a:defRPr sz="2920">
                <a:solidFill>
                  <a:srgbClr val="B8673A"/>
                </a:solidFill>
                <a:latin typeface="Arial Black"/>
                <a:ea typeface="Arial Black"/>
                <a:cs typeface="Arial Black"/>
                <a:sym typeface="Arial Black"/>
              </a:defRPr>
            </a:lvl1pPr>
          </a:lstStyle>
          <a:p>
            <a:pPr lvl="0">
              <a:defRPr sz="1800">
                <a:solidFill>
                  <a:srgbClr val="000000"/>
                </a:solidFill>
              </a:defRPr>
            </a:pPr>
            <a:r>
              <a:rPr sz="2920">
                <a:solidFill>
                  <a:srgbClr val="B8673A"/>
                </a:solidFill>
              </a:rPr>
              <a:t>How do I build Credit if I have never had it?</a:t>
            </a:r>
          </a:p>
        </p:txBody>
      </p:sp>
      <p:sp>
        <p:nvSpPr>
          <p:cNvPr id="292" name="Shape 292"/>
          <p:cNvSpPr/>
          <p:nvPr>
            <p:ph type="body" idx="4294967295"/>
          </p:nvPr>
        </p:nvSpPr>
        <p:spPr>
          <a:xfrm>
            <a:off x="1752600" y="1524000"/>
            <a:ext cx="73914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85762" indent="-385762">
              <a:spcBef>
                <a:spcPts val="800"/>
              </a:spcBef>
              <a:buClr>
                <a:srgbClr val="000066"/>
              </a:buClr>
              <a:buChar char="•"/>
              <a:defRPr sz="1800"/>
            </a:pPr>
            <a:r>
              <a:rPr sz="3600">
                <a:solidFill>
                  <a:srgbClr val="000066"/>
                </a:solidFill>
              </a:rPr>
              <a:t>Open a line of Credit: Credit Card</a:t>
            </a:r>
            <a:endParaRPr sz="3600">
              <a:solidFill>
                <a:srgbClr val="000066"/>
              </a:solidFill>
            </a:endParaRPr>
          </a:p>
          <a:p>
            <a:pPr lvl="1" marL="702128" indent="-244928">
              <a:spcBef>
                <a:spcPts val="500"/>
              </a:spcBef>
              <a:buClr>
                <a:srgbClr val="000066"/>
              </a:buClr>
              <a:defRPr sz="1800"/>
            </a:pPr>
            <a:r>
              <a:rPr sz="2400">
                <a:solidFill>
                  <a:srgbClr val="000066"/>
                </a:solidFill>
              </a:rPr>
              <a:t>Buy things you would normally buy, pay off at the end of each month</a:t>
            </a:r>
            <a:endParaRPr sz="2400">
              <a:solidFill>
                <a:srgbClr val="000066"/>
              </a:solidFill>
            </a:endParaRPr>
          </a:p>
          <a:p>
            <a:pPr lvl="1" marL="702128" indent="-244928">
              <a:spcBef>
                <a:spcPts val="500"/>
              </a:spcBef>
              <a:buClr>
                <a:srgbClr val="000066"/>
              </a:buClr>
              <a:defRPr sz="1800"/>
            </a:pPr>
            <a:r>
              <a:rPr sz="2400">
                <a:solidFill>
                  <a:srgbClr val="000066"/>
                </a:solidFill>
              </a:rPr>
              <a:t>If you don’t qualify, consider a secured card</a:t>
            </a:r>
            <a:endParaRPr sz="2400">
              <a:solidFill>
                <a:srgbClr val="000066"/>
              </a:solidFill>
            </a:endParaRPr>
          </a:p>
          <a:p>
            <a:pPr lvl="1" marL="702128" indent="-244928">
              <a:spcBef>
                <a:spcPts val="500"/>
              </a:spcBef>
              <a:buClr>
                <a:srgbClr val="000066"/>
              </a:buClr>
              <a:defRPr sz="1800"/>
            </a:pPr>
            <a:r>
              <a:rPr sz="2400">
                <a:solidFill>
                  <a:srgbClr val="000066"/>
                </a:solidFill>
              </a:rPr>
              <a:t>Take caution when asking for a co-signer</a:t>
            </a:r>
            <a:endParaRPr sz="2400">
              <a:solidFill>
                <a:srgbClr val="000066"/>
              </a:solidFill>
            </a:endParaRPr>
          </a:p>
          <a:p>
            <a:pPr lvl="1" marL="702128" indent="-244928">
              <a:spcBef>
                <a:spcPts val="500"/>
              </a:spcBef>
              <a:buClr>
                <a:srgbClr val="000066"/>
              </a:buClr>
              <a:defRPr sz="1800"/>
            </a:pPr>
            <a:r>
              <a:rPr sz="2400">
                <a:solidFill>
                  <a:srgbClr val="000066"/>
                </a:solidFill>
              </a:rPr>
              <a:t>Buy things you would normally buy during the month</a:t>
            </a:r>
            <a:endParaRPr sz="2400">
              <a:solidFill>
                <a:srgbClr val="000066"/>
              </a:solidFill>
            </a:endParaRPr>
          </a:p>
          <a:p>
            <a:pPr lvl="1" marL="702128" indent="-244928">
              <a:spcBef>
                <a:spcPts val="500"/>
              </a:spcBef>
              <a:buClr>
                <a:srgbClr val="000066"/>
              </a:buClr>
              <a:defRPr sz="1800"/>
            </a:pPr>
            <a:r>
              <a:rPr sz="2400">
                <a:solidFill>
                  <a:srgbClr val="000066"/>
                </a:solidFill>
              </a:rPr>
              <a:t>Pay the account off in full at the end of each month</a:t>
            </a:r>
          </a:p>
        </p:txBody>
      </p:sp>
      <p:sp>
        <p:nvSpPr>
          <p:cNvPr id="293" name="Shape 293"/>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95"/>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Free Financial Counseling</a:t>
            </a:r>
          </a:p>
        </p:txBody>
      </p:sp>
      <p:sp>
        <p:nvSpPr>
          <p:cNvPr id="296" name="Shape 296"/>
          <p:cNvSpPr/>
          <p:nvPr>
            <p:ph type="body" idx="4294967295"/>
          </p:nvPr>
        </p:nvSpPr>
        <p:spPr>
          <a:xfrm>
            <a:off x="457200" y="1600200"/>
            <a:ext cx="4038600" cy="4525963"/>
          </a:xfrm>
          <a:prstGeom prst="rect">
            <a:avLst/>
          </a:prstGeom>
          <a:ln w="12700">
            <a:miter lim="400000"/>
          </a:ln>
        </p:spPr>
        <p:txBody>
          <a:bodyPr lIns="0" tIns="0" rIns="0" bIns="0">
            <a:normAutofit fontScale="100000" lnSpcReduction="0"/>
          </a:bodyPr>
          <a:lstStyle/>
          <a:p>
            <a:pPr lvl="0"/>
          </a:p>
        </p:txBody>
      </p:sp>
      <p:sp>
        <p:nvSpPr>
          <p:cNvPr id="297" name="Shape 297"/>
          <p:cNvSpPr/>
          <p:nvPr/>
        </p:nvSpPr>
        <p:spPr>
          <a:xfrm>
            <a:off x="1600200" y="1600200"/>
            <a:ext cx="7086600" cy="38419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lgn="r">
              <a:spcBef>
                <a:spcPts val="400"/>
              </a:spcBef>
            </a:pPr>
            <a:r>
              <a:rPr b="1" sz="2000">
                <a:solidFill>
                  <a:srgbClr val="000066"/>
                </a:solidFill>
              </a:rPr>
              <a:t>Will VanderToolen</a:t>
            </a:r>
            <a:endParaRPr b="1" sz="2000">
              <a:solidFill>
                <a:srgbClr val="000066"/>
              </a:solidFill>
            </a:endParaRPr>
          </a:p>
          <a:p>
            <a:pPr lvl="0" marL="342900" indent="-342900" algn="r">
              <a:spcBef>
                <a:spcPts val="300"/>
              </a:spcBef>
            </a:pPr>
            <a:r>
              <a:rPr b="1" sz="1600">
                <a:solidFill>
                  <a:srgbClr val="000066"/>
                </a:solidFill>
              </a:rPr>
              <a:t>Director of Counseling and Education</a:t>
            </a:r>
            <a:endParaRPr b="1" sz="1600">
              <a:solidFill>
                <a:srgbClr val="000066"/>
              </a:solidFill>
            </a:endParaRPr>
          </a:p>
          <a:p>
            <a:pPr lvl="0" marL="342900" indent="-342900" algn="r">
              <a:spcBef>
                <a:spcPts val="600"/>
              </a:spcBef>
            </a:pPr>
            <a:endParaRPr b="1" sz="1600">
              <a:solidFill>
                <a:srgbClr val="000066"/>
              </a:solidFill>
            </a:endParaRPr>
          </a:p>
          <a:p>
            <a:pPr lvl="0" marL="342900" indent="-342900" algn="r">
              <a:spcBef>
                <a:spcPts val="700"/>
              </a:spcBef>
            </a:pPr>
            <a:r>
              <a:rPr b="1" sz="3000">
                <a:solidFill>
                  <a:srgbClr val="000066"/>
                </a:solidFill>
              </a:rPr>
              <a:t>AAA Fair Credit Foundation</a:t>
            </a:r>
            <a:endParaRPr b="1" sz="3000">
              <a:solidFill>
                <a:srgbClr val="000066"/>
              </a:solidFill>
            </a:endParaRPr>
          </a:p>
          <a:p>
            <a:pPr lvl="0" marL="342900" indent="-342900" algn="r">
              <a:spcBef>
                <a:spcPts val="400"/>
              </a:spcBef>
            </a:pPr>
            <a:r>
              <a:rPr b="1" sz="2000">
                <a:solidFill>
                  <a:srgbClr val="000066"/>
                </a:solidFill>
              </a:rPr>
              <a:t>230 West 200 South, Suite 3104</a:t>
            </a:r>
            <a:endParaRPr b="1" sz="2000">
              <a:solidFill>
                <a:srgbClr val="000066"/>
              </a:solidFill>
            </a:endParaRPr>
          </a:p>
          <a:p>
            <a:pPr lvl="0" marL="342900" indent="-342900" algn="r">
              <a:spcBef>
                <a:spcPts val="400"/>
              </a:spcBef>
            </a:pPr>
            <a:r>
              <a:rPr b="1" sz="2000">
                <a:solidFill>
                  <a:srgbClr val="000066"/>
                </a:solidFill>
              </a:rPr>
              <a:t>Salt Lake City, UT 84101</a:t>
            </a:r>
            <a:endParaRPr b="1" sz="2000">
              <a:solidFill>
                <a:srgbClr val="000066"/>
              </a:solidFill>
            </a:endParaRPr>
          </a:p>
          <a:p>
            <a:pPr lvl="0" marL="342900" indent="-342900" algn="r">
              <a:spcBef>
                <a:spcPts val="600"/>
              </a:spcBef>
            </a:pPr>
            <a:endParaRPr i="1" sz="2000">
              <a:solidFill>
                <a:srgbClr val="000066"/>
              </a:solidFill>
            </a:endParaRPr>
          </a:p>
          <a:p>
            <a:pPr lvl="0" marL="342900" indent="-342900" algn="r">
              <a:spcBef>
                <a:spcPts val="400"/>
              </a:spcBef>
            </a:pPr>
            <a:r>
              <a:rPr i="1" sz="2000">
                <a:solidFill>
                  <a:srgbClr val="000066"/>
                </a:solidFill>
              </a:rPr>
              <a:t>Certified Credit and Debt Counselors</a:t>
            </a:r>
            <a:endParaRPr i="1" sz="2000">
              <a:solidFill>
                <a:srgbClr val="000066"/>
              </a:solidFill>
            </a:endParaRPr>
          </a:p>
          <a:p>
            <a:pPr lvl="0" marL="342900" indent="-342900" algn="r">
              <a:spcBef>
                <a:spcPts val="400"/>
              </a:spcBef>
            </a:pPr>
            <a:r>
              <a:rPr i="1" sz="2000">
                <a:solidFill>
                  <a:srgbClr val="000066"/>
                </a:solidFill>
              </a:rPr>
              <a:t> HUD Approved Housing Counselors</a:t>
            </a:r>
            <a:endParaRPr i="1" sz="2000">
              <a:solidFill>
                <a:srgbClr val="000066"/>
              </a:solidFill>
            </a:endParaRPr>
          </a:p>
          <a:p>
            <a:pPr lvl="0" marL="342900" indent="-342900" algn="r">
              <a:spcBef>
                <a:spcPts val="700"/>
              </a:spcBef>
            </a:pPr>
            <a:r>
              <a:rPr b="1" i="1" sz="3200">
                <a:solidFill>
                  <a:srgbClr val="000066"/>
                </a:solidFill>
              </a:rPr>
              <a:t>800-351-4195</a:t>
            </a:r>
          </a:p>
        </p:txBody>
      </p:sp>
      <p:sp>
        <p:nvSpPr>
          <p:cNvPr id="298" name="Shape 298"/>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B8673A"/>
                </a:solidFill>
                <a:latin typeface="Arial Black"/>
                <a:ea typeface="Arial Black"/>
                <a:cs typeface="Arial Black"/>
                <a:sym typeface="Arial Black"/>
              </a:defRPr>
            </a:lvl1pPr>
          </a:lstStyle>
          <a:p>
            <a:pPr lvl="0">
              <a:defRPr sz="1800">
                <a:solidFill>
                  <a:srgbClr val="000000"/>
                </a:solidFill>
              </a:defRPr>
            </a:pPr>
            <a:r>
              <a:rPr sz="4400">
                <a:solidFill>
                  <a:srgbClr val="B8673A"/>
                </a:solidFill>
              </a:rPr>
              <a:t>asdf</a:t>
            </a:r>
          </a:p>
        </p:txBody>
      </p:sp>
      <p:sp>
        <p:nvSpPr>
          <p:cNvPr id="301" name="Shape 301"/>
          <p:cNvSpPr/>
          <p:nvPr>
            <p:ph type="body" idx="4294967295"/>
          </p:nvPr>
        </p:nvSpPr>
        <p:spPr>
          <a:xfrm>
            <a:off x="1828800" y="1600200"/>
            <a:ext cx="6858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buClr>
                <a:srgbClr val="000066"/>
              </a:buClr>
              <a:buChar char="•"/>
              <a:defRPr>
                <a:solidFill>
                  <a:srgbClr val="000066"/>
                </a:solidFill>
              </a:defRPr>
            </a:lvl1pPr>
          </a:lstStyle>
          <a:p>
            <a:pPr lvl="0">
              <a:defRPr sz="1800">
                <a:solidFill>
                  <a:srgbClr val="000000"/>
                </a:solidFill>
              </a:defRPr>
            </a:pPr>
            <a:r>
              <a:rPr sz="3200">
                <a:solidFill>
                  <a:srgbClr val="000066"/>
                </a:solidFill>
              </a:rPr>
              <a:t>asdf</a:t>
            </a:r>
          </a:p>
        </p:txBody>
      </p:sp>
      <p:sp>
        <p:nvSpPr>
          <p:cNvPr id="302" name="Shape 302"/>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32104">
              <a:defRPr sz="1800"/>
            </a:pPr>
            <a:r>
              <a:rPr sz="3640">
                <a:solidFill>
                  <a:srgbClr val="B8673A"/>
                </a:solidFill>
                <a:latin typeface="Arial Black"/>
                <a:ea typeface="Arial Black"/>
                <a:cs typeface="Arial Black"/>
                <a:sym typeface="Arial Black"/>
              </a:rPr>
              <a:t>What is a Credit Score?</a:t>
            </a:r>
            <a:br>
              <a:rPr sz="3640">
                <a:solidFill>
                  <a:srgbClr val="B8673A"/>
                </a:solidFill>
                <a:latin typeface="Arial Black"/>
                <a:ea typeface="Arial Black"/>
                <a:cs typeface="Arial Black"/>
                <a:sym typeface="Arial Black"/>
              </a:rPr>
            </a:br>
            <a:r>
              <a:rPr sz="2184">
                <a:solidFill>
                  <a:srgbClr val="B8673A"/>
                </a:solidFill>
                <a:latin typeface="Arial Black"/>
                <a:ea typeface="Arial Black"/>
                <a:cs typeface="Arial Black"/>
                <a:sym typeface="Arial Black"/>
              </a:rPr>
              <a:t>(FICO)</a:t>
            </a:r>
          </a:p>
        </p:txBody>
      </p:sp>
      <p:sp>
        <p:nvSpPr>
          <p:cNvPr id="37" name="Shape 37"/>
          <p:cNvSpPr/>
          <p:nvPr>
            <p:ph type="body" idx="4294967295"/>
          </p:nvPr>
        </p:nvSpPr>
        <p:spPr>
          <a:xfrm>
            <a:off x="2133600" y="1600200"/>
            <a:ext cx="6553200" cy="3886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buChar char="•"/>
              <a:defRPr sz="1800"/>
            </a:pPr>
            <a:endParaRPr b="1" sz="2500"/>
          </a:p>
          <a:p>
            <a:pPr lvl="0" marL="267890" indent="-267890">
              <a:lnSpc>
                <a:spcPct val="80000"/>
              </a:lnSpc>
              <a:spcBef>
                <a:spcPts val="600"/>
              </a:spcBef>
              <a:buChar char="•"/>
              <a:defRPr sz="1800"/>
            </a:pPr>
            <a:r>
              <a:rPr b="1" sz="2500"/>
              <a:t>Snapshot </a:t>
            </a:r>
            <a:r>
              <a:rPr sz="2500"/>
              <a:t>of a person's financial standing at a particular point in time</a:t>
            </a:r>
            <a:endParaRPr sz="2500"/>
          </a:p>
          <a:p>
            <a:pPr lvl="0" marL="267890" indent="-267890">
              <a:lnSpc>
                <a:spcPct val="80000"/>
              </a:lnSpc>
              <a:spcBef>
                <a:spcPts val="600"/>
              </a:spcBef>
              <a:buChar char="•"/>
              <a:defRPr sz="1800"/>
            </a:pPr>
            <a:r>
              <a:rPr sz="2500"/>
              <a:t>The one </a:t>
            </a:r>
            <a:r>
              <a:rPr sz="2500" u="sng"/>
              <a:t>most widely used</a:t>
            </a:r>
            <a:r>
              <a:rPr sz="2500"/>
              <a:t> is the "</a:t>
            </a:r>
            <a:r>
              <a:rPr b="1" sz="2500"/>
              <a:t>FICO</a:t>
            </a:r>
            <a:r>
              <a:rPr sz="2500"/>
              <a:t>" (Fair Isaac Corporation) score</a:t>
            </a:r>
            <a:endParaRPr sz="2500"/>
          </a:p>
          <a:p>
            <a:pPr lvl="0" marL="267890" indent="-267890">
              <a:lnSpc>
                <a:spcPct val="80000"/>
              </a:lnSpc>
              <a:spcBef>
                <a:spcPts val="600"/>
              </a:spcBef>
              <a:buChar char="•"/>
              <a:defRPr sz="1800"/>
            </a:pPr>
            <a:r>
              <a:rPr sz="2500"/>
              <a:t>The FICO score, a three-digit number between </a:t>
            </a:r>
            <a:r>
              <a:rPr b="1" sz="2500"/>
              <a:t>300 and 850</a:t>
            </a:r>
          </a:p>
        </p:txBody>
      </p:sp>
      <p:pic>
        <p:nvPicPr>
          <p:cNvPr id="38" name="hphd_seal.png" descr="hphd_seal"/>
          <p:cNvPicPr/>
          <p:nvPr/>
        </p:nvPicPr>
        <p:blipFill>
          <a:blip r:embed="rId3">
            <a:extLst/>
          </a:blip>
          <a:stretch>
            <a:fillRect/>
          </a:stretch>
        </p:blipFill>
        <p:spPr>
          <a:xfrm>
            <a:off x="3810000" y="3962400"/>
            <a:ext cx="1905000" cy="1905000"/>
          </a:xfrm>
          <a:prstGeom prst="rect">
            <a:avLst/>
          </a:prstGeom>
          <a:ln w="12700">
            <a:miter lim="400000"/>
          </a:ln>
        </p:spPr>
      </p:pic>
      <p:sp>
        <p:nvSpPr>
          <p:cNvPr id="39" name="Shape 39"/>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idx="4294967295"/>
          </p:nvPr>
        </p:nvSpPr>
        <p:spPr>
          <a:xfrm>
            <a:off x="457200" y="5333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32104">
              <a:defRPr sz="1800"/>
            </a:pPr>
            <a:r>
              <a:rPr sz="3640">
                <a:solidFill>
                  <a:srgbClr val="B8673A"/>
                </a:solidFill>
                <a:latin typeface="Arial Black"/>
                <a:ea typeface="Arial Black"/>
                <a:cs typeface="Arial Black"/>
                <a:sym typeface="Arial Black"/>
              </a:rPr>
              <a:t>Credit Scoring Methodology </a:t>
            </a:r>
            <a:r>
              <a:rPr sz="2184">
                <a:solidFill>
                  <a:srgbClr val="B8673A"/>
                </a:solidFill>
                <a:latin typeface="Arial Black"/>
                <a:ea typeface="Arial Black"/>
                <a:cs typeface="Arial Black"/>
                <a:sym typeface="Arial Black"/>
              </a:rPr>
              <a:t>(VantageScore)</a:t>
            </a:r>
          </a:p>
        </p:txBody>
      </p:sp>
      <p:sp>
        <p:nvSpPr>
          <p:cNvPr id="44" name="Shape 44"/>
          <p:cNvSpPr/>
          <p:nvPr>
            <p:ph type="body" idx="4294967295"/>
          </p:nvPr>
        </p:nvSpPr>
        <p:spPr>
          <a:xfrm>
            <a:off x="1676400" y="1828800"/>
            <a:ext cx="7315200" cy="3886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600"/>
              </a:spcBef>
              <a:buSzTx/>
              <a:buNone/>
              <a:defRPr sz="1800"/>
            </a:pPr>
            <a:r>
              <a:rPr sz="2800"/>
              <a:t>	VantageScore starts at 501 and runs to 990. The credit bureaus are now saying the VantageScore range is more "intuitive," because it breaks down like the familiar academic scale:</a:t>
            </a:r>
            <a:endParaRPr sz="2800"/>
          </a:p>
          <a:p>
            <a:pPr lvl="0">
              <a:lnSpc>
                <a:spcPct val="80000"/>
              </a:lnSpc>
              <a:spcBef>
                <a:spcPts val="600"/>
              </a:spcBef>
              <a:buSzTx/>
              <a:buNone/>
              <a:defRPr sz="1800"/>
            </a:pPr>
            <a:r>
              <a:rPr b="1" sz="2800"/>
              <a:t>			901-990 equals "A" credit</a:t>
            </a:r>
            <a:br>
              <a:rPr b="1" sz="2800"/>
            </a:br>
            <a:r>
              <a:rPr b="1" sz="2800"/>
              <a:t>		801-900 equals "B" credit</a:t>
            </a:r>
            <a:br>
              <a:rPr b="1" sz="2800"/>
            </a:br>
            <a:r>
              <a:rPr b="1" sz="2800"/>
              <a:t>		701-800 equals "C" credit</a:t>
            </a:r>
            <a:br>
              <a:rPr b="1" sz="2800"/>
            </a:br>
            <a:r>
              <a:rPr b="1" sz="2800"/>
              <a:t>		601-700 equals "D" credit</a:t>
            </a:r>
            <a:br>
              <a:rPr b="1" sz="2800"/>
            </a:br>
            <a:r>
              <a:rPr b="1" sz="2800"/>
              <a:t>		501-600 equals "F" credit</a:t>
            </a:r>
          </a:p>
        </p:txBody>
      </p:sp>
      <p:pic>
        <p:nvPicPr>
          <p:cNvPr id="45" name="MCj04396000000[1].png" descr="MCj04396000000[1]"/>
          <p:cNvPicPr/>
          <p:nvPr/>
        </p:nvPicPr>
        <p:blipFill>
          <a:blip r:embed="rId2">
            <a:extLst/>
          </a:blip>
          <a:stretch>
            <a:fillRect/>
          </a:stretch>
        </p:blipFill>
        <p:spPr>
          <a:xfrm>
            <a:off x="-609600" y="4648200"/>
            <a:ext cx="6858000" cy="399415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86968">
              <a:defRPr sz="1800"/>
            </a:pPr>
            <a:r>
              <a:rPr sz="3880">
                <a:solidFill>
                  <a:srgbClr val="B8673A"/>
                </a:solidFill>
                <a:latin typeface="Arial Black"/>
                <a:ea typeface="Arial Black"/>
                <a:cs typeface="Arial Black"/>
                <a:sym typeface="Arial Black"/>
              </a:rPr>
              <a:t>How have Scores Changed?</a:t>
            </a:r>
            <a:br>
              <a:rPr sz="3880">
                <a:solidFill>
                  <a:srgbClr val="B8673A"/>
                </a:solidFill>
                <a:latin typeface="Arial Black"/>
                <a:ea typeface="Arial Black"/>
                <a:cs typeface="Arial Black"/>
                <a:sym typeface="Arial Black"/>
              </a:rPr>
            </a:br>
            <a:r>
              <a:rPr sz="1940">
                <a:solidFill>
                  <a:srgbClr val="B8673A"/>
                </a:solidFill>
                <a:latin typeface="Arial Black"/>
                <a:ea typeface="Arial Black"/>
                <a:cs typeface="Arial Black"/>
                <a:sym typeface="Arial Black"/>
              </a:rPr>
              <a:t>(2009-2010)</a:t>
            </a:r>
          </a:p>
        </p:txBody>
      </p:sp>
      <p:sp>
        <p:nvSpPr>
          <p:cNvPr id="48" name="Shape 48"/>
          <p:cNvSpPr/>
          <p:nvPr>
            <p:ph type="body" idx="4294967295"/>
          </p:nvPr>
        </p:nvSpPr>
        <p:spPr>
          <a:xfrm>
            <a:off x="1828800" y="1600200"/>
            <a:ext cx="68580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000066"/>
              </a:buClr>
              <a:buChar char="•"/>
              <a:defRPr sz="1800"/>
            </a:pPr>
            <a:endParaRPr sz="3200">
              <a:solidFill>
                <a:srgbClr val="000066"/>
              </a:solidFill>
            </a:endParaRPr>
          </a:p>
          <a:p>
            <a:pPr lvl="0">
              <a:buClr>
                <a:srgbClr val="000066"/>
              </a:buClr>
              <a:buChar char="•"/>
              <a:defRPr sz="1800"/>
            </a:pPr>
            <a:r>
              <a:rPr sz="3200">
                <a:solidFill>
                  <a:srgbClr val="000066"/>
                </a:solidFill>
              </a:rPr>
              <a:t>The scoring model is the same</a:t>
            </a:r>
            <a:endParaRPr sz="3200">
              <a:solidFill>
                <a:srgbClr val="000066"/>
              </a:solidFill>
            </a:endParaRPr>
          </a:p>
          <a:p>
            <a:pPr lvl="0">
              <a:buClr>
                <a:srgbClr val="000066"/>
              </a:buClr>
              <a:buChar char="•"/>
              <a:defRPr sz="1800"/>
            </a:pPr>
            <a:endParaRPr sz="3200">
              <a:solidFill>
                <a:srgbClr val="000066"/>
              </a:solidFill>
            </a:endParaRPr>
          </a:p>
          <a:p>
            <a:pPr lvl="0">
              <a:buClr>
                <a:srgbClr val="000066"/>
              </a:buClr>
              <a:buChar char="•"/>
              <a:defRPr sz="1800"/>
            </a:pPr>
            <a:r>
              <a:rPr sz="3200">
                <a:solidFill>
                  <a:srgbClr val="000066"/>
                </a:solidFill>
              </a:rPr>
              <a:t>Credit Scores are falling, Why?</a:t>
            </a:r>
            <a:endParaRPr sz="3200">
              <a:solidFill>
                <a:srgbClr val="000066"/>
              </a:solidFill>
            </a:endParaRPr>
          </a:p>
          <a:p>
            <a:pPr lvl="0">
              <a:buClr>
                <a:srgbClr val="000066"/>
              </a:buClr>
              <a:buChar char="•"/>
              <a:defRPr sz="1800"/>
            </a:pPr>
            <a:r>
              <a:rPr sz="3200">
                <a:solidFill>
                  <a:srgbClr val="000066"/>
                </a:solidFill>
              </a:rPr>
              <a:t>Delinquencies and debt loads</a:t>
            </a:r>
          </a:p>
        </p:txBody>
      </p:sp>
      <p:sp>
        <p:nvSpPr>
          <p:cNvPr id="49" name="Shape 49"/>
          <p:cNvSpPr/>
          <p:nvPr/>
        </p:nvSpPr>
        <p:spPr>
          <a:xfrm>
            <a:off x="3048000" y="6488112"/>
            <a:ext cx="3200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D9D9D9"/>
                </a:solidFill>
              </a:defRPr>
            </a:lvl1pPr>
          </a:lstStyle>
          <a:p>
            <a:pPr lvl="0">
              <a:defRPr b="0">
                <a:solidFill>
                  <a:srgbClr val="000000"/>
                </a:solidFill>
              </a:defRPr>
            </a:pPr>
            <a:r>
              <a:rPr b="1">
                <a:solidFill>
                  <a:srgbClr val="D9D9D9"/>
                </a:solidFill>
              </a:rPr>
              <a:t>www.faircredit.org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8">
                                            <p:txEl>
                                              <p:pRg st="1" end="1"/>
                                            </p:txEl>
                                          </p:spTgt>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1" fill="hold">
                                  <p:stCondLst>
                                    <p:cond delay="0"/>
                                  </p:stCondLst>
                                  <p:iterate type="el" backwards="0">
                                    <p:tmAbs val="0"/>
                                  </p:iterate>
                                  <p:childTnLst>
                                    <p:set>
                                      <p:cBhvr>
                                        <p:cTn id="9" fill="hold"/>
                                        <p:tgtEl>
                                          <p:spTgt spid="48">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nodeType="clickEffect" presetClass="entr" presetSubtype="0" presetID="1" grpId="1" fill="hold">
                                  <p:stCondLst>
                                    <p:cond delay="0"/>
                                  </p:stCondLst>
                                  <p:iterate type="el" backwards="0">
                                    <p:tmAbs val="0"/>
                                  </p:iterate>
                                  <p:childTnLst>
                                    <p:set>
                                      <p:cBhvr>
                                        <p:cTn id="13" fill="hold"/>
                                        <p:tgtEl>
                                          <p:spTgt spid="48">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1" fill="hold">
                                  <p:stCondLst>
                                    <p:cond delay="0"/>
                                  </p:stCondLst>
                                  <p:iterate type="el" backwards="0">
                                    <p:tmAbs val="0"/>
                                  </p:iterate>
                                  <p:childTnLst>
                                    <p:set>
                                      <p:cBhvr>
                                        <p:cTn id="17" fill="hold"/>
                                        <p:tgtEl>
                                          <p:spTgt spid="4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8"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